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42" autoAdjust="0"/>
  </p:normalViewPr>
  <p:slideViewPr>
    <p:cSldViewPr>
      <p:cViewPr varScale="1">
        <p:scale>
          <a:sx n="83" d="100"/>
          <a:sy n="83" d="100"/>
        </p:scale>
        <p:origin x="-1426"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64890227-1889-4367-A630-AF8B55A00CCB}" type="datetimeFigureOut">
              <a:rPr lang="ru-RU" smtClean="0"/>
              <a:t>22.11.2021</a:t>
            </a:fld>
            <a:endParaRPr lang="ru-RU"/>
          </a:p>
        </p:txBody>
      </p:sp>
      <p:sp>
        <p:nvSpPr>
          <p:cNvPr id="16" name="Номер слайда 15"/>
          <p:cNvSpPr>
            <a:spLocks noGrp="1"/>
          </p:cNvSpPr>
          <p:nvPr>
            <p:ph type="sldNum" sz="quarter" idx="11"/>
          </p:nvPr>
        </p:nvSpPr>
        <p:spPr/>
        <p:txBody>
          <a:bodyPr/>
          <a:lstStyle/>
          <a:p>
            <a:fld id="{F3AC9A7E-855D-4128-8190-6CD7F85F0FCD}"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64890227-1889-4367-A630-AF8B55A00CCB}" type="datetimeFigureOut">
              <a:rPr lang="ru-RU" smtClean="0"/>
              <a:t>22.11.2021</a:t>
            </a:fld>
            <a:endParaRPr lang="ru-RU"/>
          </a:p>
        </p:txBody>
      </p:sp>
      <p:sp>
        <p:nvSpPr>
          <p:cNvPr id="15" name="Номер слайда 14"/>
          <p:cNvSpPr>
            <a:spLocks noGrp="1"/>
          </p:cNvSpPr>
          <p:nvPr>
            <p:ph type="sldNum" sz="quarter" idx="15"/>
          </p:nvPr>
        </p:nvSpPr>
        <p:spPr/>
        <p:txBody>
          <a:bodyPr/>
          <a:lstStyle>
            <a:lvl1pPr algn="ctr">
              <a:defRPr/>
            </a:lvl1pPr>
          </a:lstStyle>
          <a:p>
            <a:fld id="{F3AC9A7E-855D-4128-8190-6CD7F85F0FCD}"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64890227-1889-4367-A630-AF8B55A00CCB}" type="datetimeFigureOut">
              <a:rPr lang="ru-RU" smtClean="0"/>
              <a:t>22.11.2021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AC9A7E-855D-4128-8190-6CD7F85F0FCD}"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64890227-1889-4367-A630-AF8B55A00CCB}" type="datetimeFigureOut">
              <a:rPr lang="ru-RU" smtClean="0"/>
              <a:t>22.11.2021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AC9A7E-855D-4128-8190-6CD7F85F0FCD}"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F3AC9A7E-855D-4128-8190-6CD7F85F0FCD}"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64890227-1889-4367-A630-AF8B55A00CCB}" type="datetimeFigureOut">
              <a:rPr lang="ru-RU" smtClean="0"/>
              <a:t>22.11.2021</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64890227-1889-4367-A630-AF8B55A00CCB}" type="datetimeFigureOut">
              <a:rPr lang="ru-RU" smtClean="0"/>
              <a:t>22.11.2021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3AC9A7E-855D-4128-8190-6CD7F85F0FCD}"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4890227-1889-4367-A630-AF8B55A00CCB}" type="datetimeFigureOut">
              <a:rPr lang="ru-RU" smtClean="0"/>
              <a:t>22.11.2021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3AC9A7E-855D-4128-8190-6CD7F85F0FC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64890227-1889-4367-A630-AF8B55A00CCB}" type="datetimeFigureOut">
              <a:rPr lang="ru-RU" smtClean="0"/>
              <a:t>22.11.2021</a:t>
            </a:fld>
            <a:endParaRPr lang="ru-RU"/>
          </a:p>
        </p:txBody>
      </p:sp>
      <p:sp>
        <p:nvSpPr>
          <p:cNvPr id="9" name="Номер слайда 8"/>
          <p:cNvSpPr>
            <a:spLocks noGrp="1"/>
          </p:cNvSpPr>
          <p:nvPr>
            <p:ph type="sldNum" sz="quarter" idx="15"/>
          </p:nvPr>
        </p:nvSpPr>
        <p:spPr/>
        <p:txBody>
          <a:bodyPr/>
          <a:lstStyle/>
          <a:p>
            <a:fld id="{F3AC9A7E-855D-4128-8190-6CD7F85F0FCD}"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64890227-1889-4367-A630-AF8B55A00CCB}" type="datetimeFigureOut">
              <a:rPr lang="ru-RU" smtClean="0"/>
              <a:t>22.11.2021</a:t>
            </a:fld>
            <a:endParaRPr lang="ru-RU"/>
          </a:p>
        </p:txBody>
      </p:sp>
      <p:sp>
        <p:nvSpPr>
          <p:cNvPr id="9" name="Номер слайда 8"/>
          <p:cNvSpPr>
            <a:spLocks noGrp="1"/>
          </p:cNvSpPr>
          <p:nvPr>
            <p:ph type="sldNum" sz="quarter" idx="11"/>
          </p:nvPr>
        </p:nvSpPr>
        <p:spPr/>
        <p:txBody>
          <a:bodyPr/>
          <a:lstStyle/>
          <a:p>
            <a:fld id="{F3AC9A7E-855D-4128-8190-6CD7F85F0FCD}"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4890227-1889-4367-A630-AF8B55A00CCB}" type="datetimeFigureOut">
              <a:rPr lang="ru-RU" smtClean="0"/>
              <a:t>22.11.2021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AC9A7E-855D-4128-8190-6CD7F85F0FC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4890227-1889-4367-A630-AF8B55A00CCB}" type="datetimeFigureOut">
              <a:rPr lang="ru-RU" smtClean="0"/>
              <a:t>22.11.2021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AC9A7E-855D-4128-8190-6CD7F85F0FC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64890227-1889-4367-A630-AF8B55A00CCB}" type="datetimeFigureOut">
              <a:rPr lang="ru-RU" smtClean="0"/>
              <a:t>22.11.2021</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F3AC9A7E-855D-4128-8190-6CD7F85F0FCD}"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одзаголовок 4"/>
          <p:cNvSpPr>
            <a:spLocks noGrp="1"/>
          </p:cNvSpPr>
          <p:nvPr>
            <p:ph type="subTitle" idx="1"/>
          </p:nvPr>
        </p:nvSpPr>
        <p:spPr>
          <a:xfrm>
            <a:off x="827584" y="2276872"/>
            <a:ext cx="7920880" cy="4248472"/>
          </a:xfrm>
        </p:spPr>
        <p:txBody>
          <a:bodyPr/>
          <a:lstStyle/>
          <a:p>
            <a:r>
              <a:rPr lang="ru-RU" sz="3200" b="1" i="1" u="sng" dirty="0">
                <a:solidFill>
                  <a:schemeClr val="tx1"/>
                </a:solidFill>
                <a:latin typeface="KZ Times New Roman" panose="02020603050405020304" pitchFamily="18" charset="0"/>
              </a:rPr>
              <a:t>ҚР-</a:t>
            </a:r>
            <a:r>
              <a:rPr lang="ru-RU" sz="3200" b="1" i="1" u="sng" dirty="0" err="1">
                <a:solidFill>
                  <a:schemeClr val="tx1"/>
                </a:solidFill>
                <a:latin typeface="KZ Times New Roman" panose="02020603050405020304" pitchFamily="18" charset="0"/>
              </a:rPr>
              <a:t>дағы</a:t>
            </a:r>
            <a:r>
              <a:rPr lang="ru-RU" sz="3200" b="1" i="1" u="sng" dirty="0">
                <a:solidFill>
                  <a:schemeClr val="tx1"/>
                </a:solidFill>
                <a:latin typeface="KZ Times New Roman" panose="02020603050405020304" pitchFamily="18" charset="0"/>
              </a:rPr>
              <a:t> </a:t>
            </a:r>
            <a:r>
              <a:rPr lang="ru-RU" sz="3200" b="1" i="1" u="sng" dirty="0" err="1">
                <a:solidFill>
                  <a:schemeClr val="tx1"/>
                </a:solidFill>
                <a:latin typeface="KZ Times New Roman" panose="02020603050405020304" pitchFamily="18" charset="0"/>
              </a:rPr>
              <a:t>бағалау</a:t>
            </a:r>
            <a:r>
              <a:rPr lang="ru-RU" sz="3200" b="1" i="1" u="sng" dirty="0">
                <a:solidFill>
                  <a:schemeClr val="tx1"/>
                </a:solidFill>
                <a:latin typeface="KZ Times New Roman" panose="02020603050405020304" pitchFamily="18" charset="0"/>
              </a:rPr>
              <a:t> </a:t>
            </a:r>
            <a:r>
              <a:rPr lang="ru-RU" sz="3200" b="1" i="1" u="sng" dirty="0" err="1">
                <a:solidFill>
                  <a:schemeClr val="tx1"/>
                </a:solidFill>
                <a:latin typeface="KZ Times New Roman" panose="02020603050405020304" pitchFamily="18" charset="0"/>
              </a:rPr>
              <a:t>қызметін</a:t>
            </a:r>
            <a:r>
              <a:rPr lang="ru-RU" sz="3200" b="1" i="1" u="sng" dirty="0">
                <a:solidFill>
                  <a:schemeClr val="tx1"/>
                </a:solidFill>
                <a:latin typeface="KZ Times New Roman" panose="02020603050405020304" pitchFamily="18" charset="0"/>
              </a:rPr>
              <a:t> </a:t>
            </a:r>
            <a:r>
              <a:rPr lang="ru-RU" sz="3200" b="1" i="1" u="sng" dirty="0" err="1">
                <a:solidFill>
                  <a:schemeClr val="tx1"/>
                </a:solidFill>
                <a:latin typeface="KZ Times New Roman" panose="02020603050405020304" pitchFamily="18" charset="0"/>
              </a:rPr>
              <a:t>ұйымдық-құқықтық</a:t>
            </a:r>
            <a:r>
              <a:rPr lang="ru-RU" sz="3200" b="1" i="1" u="sng" dirty="0">
                <a:solidFill>
                  <a:schemeClr val="tx1"/>
                </a:solidFill>
                <a:latin typeface="KZ Times New Roman" panose="02020603050405020304" pitchFamily="18" charset="0"/>
              </a:rPr>
              <a:t> </a:t>
            </a:r>
            <a:r>
              <a:rPr lang="ru-RU" sz="3200" b="1" i="1" u="sng" dirty="0" err="1">
                <a:solidFill>
                  <a:schemeClr val="tx1"/>
                </a:solidFill>
                <a:latin typeface="KZ Times New Roman" panose="02020603050405020304" pitchFamily="18" charset="0"/>
              </a:rPr>
              <a:t>реттеу</a:t>
            </a:r>
            <a:r>
              <a:rPr lang="kk-KZ" sz="3200" b="1" i="1" u="sng" dirty="0" smtClean="0">
                <a:solidFill>
                  <a:schemeClr val="tx1"/>
                </a:solidFill>
                <a:latin typeface="KZ Times New Roman" panose="02020603050405020304" pitchFamily="18" charset="0"/>
              </a:rPr>
              <a:t>.</a:t>
            </a:r>
          </a:p>
          <a:p>
            <a:pPr algn="r"/>
            <a:endParaRPr lang="kk-KZ" b="1" i="1" u="sng" dirty="0">
              <a:solidFill>
                <a:schemeClr val="tx1"/>
              </a:solidFill>
              <a:latin typeface="KZ Times New Roman" panose="02020603050405020304" pitchFamily="18" charset="0"/>
            </a:endParaRPr>
          </a:p>
          <a:p>
            <a:pPr algn="r"/>
            <a:endParaRPr lang="kk-KZ" b="1" i="1" u="sng" dirty="0" smtClean="0">
              <a:solidFill>
                <a:schemeClr val="tx1"/>
              </a:solidFill>
              <a:latin typeface="KZ Times New Roman" panose="02020603050405020304" pitchFamily="18" charset="0"/>
            </a:endParaRPr>
          </a:p>
          <a:p>
            <a:pPr algn="r"/>
            <a:endParaRPr lang="kk-KZ" b="1" i="1" u="sng" dirty="0" smtClean="0">
              <a:solidFill>
                <a:schemeClr val="tx1"/>
              </a:solidFill>
              <a:latin typeface="KZ Times New Roman" panose="02020603050405020304" pitchFamily="18" charset="0"/>
            </a:endParaRPr>
          </a:p>
          <a:p>
            <a:pPr algn="r"/>
            <a:endParaRPr lang="kk-KZ" b="1" i="1" u="sng" dirty="0">
              <a:solidFill>
                <a:schemeClr val="tx1"/>
              </a:solidFill>
              <a:latin typeface="KZ Times New Roman" panose="02020603050405020304" pitchFamily="18" charset="0"/>
            </a:endParaRPr>
          </a:p>
          <a:p>
            <a:pPr algn="r"/>
            <a:endParaRPr lang="kk-KZ" b="1" i="1" u="sng" dirty="0" smtClean="0">
              <a:solidFill>
                <a:schemeClr val="tx1"/>
              </a:solidFill>
              <a:latin typeface="KZ Times New Roman" panose="02020603050405020304" pitchFamily="18" charset="0"/>
            </a:endParaRPr>
          </a:p>
          <a:p>
            <a:pPr algn="r"/>
            <a:r>
              <a:rPr lang="kk-KZ" b="1" i="1" u="sng" dirty="0" smtClean="0">
                <a:solidFill>
                  <a:schemeClr val="tx1"/>
                </a:solidFill>
                <a:latin typeface="KZ Times New Roman" panose="02020603050405020304" pitchFamily="18" charset="0"/>
              </a:rPr>
              <a:t>Дәріскер: Сагидолдина А.Ж.</a:t>
            </a:r>
            <a:endParaRPr lang="ru-RU" b="1" i="1" u="sng" dirty="0">
              <a:solidFill>
                <a:schemeClr val="tx1"/>
              </a:solidFill>
              <a:latin typeface="KZ Times New Roman" panose="02020603050405020304" pitchFamily="18" charset="0"/>
            </a:endParaRPr>
          </a:p>
          <a:p>
            <a:endParaRPr lang="ru-RU" dirty="0"/>
          </a:p>
        </p:txBody>
      </p:sp>
      <p:sp>
        <p:nvSpPr>
          <p:cNvPr id="4" name="Заголовок 3"/>
          <p:cNvSpPr>
            <a:spLocks noGrp="1"/>
          </p:cNvSpPr>
          <p:nvPr>
            <p:ph type="ctrTitle"/>
          </p:nvPr>
        </p:nvSpPr>
        <p:spPr>
          <a:xfrm>
            <a:off x="539552" y="692697"/>
            <a:ext cx="7918648" cy="1152127"/>
          </a:xfrm>
        </p:spPr>
        <p:txBody>
          <a:bodyPr/>
          <a:lstStyle/>
          <a:p>
            <a:r>
              <a:rPr lang="ru-RU" b="1" i="1" u="sng" dirty="0" smtClean="0">
                <a:solidFill>
                  <a:srgbClr val="FF0000"/>
                </a:solidFill>
              </a:rPr>
              <a:t>Д</a:t>
            </a:r>
            <a:r>
              <a:rPr lang="kk-KZ" b="1" i="1" u="sng" dirty="0" smtClean="0">
                <a:solidFill>
                  <a:srgbClr val="FF0000"/>
                </a:solidFill>
              </a:rPr>
              <a:t>әріс 3</a:t>
            </a:r>
            <a:endParaRPr lang="ru-RU" b="1" i="1" u="sng" dirty="0">
              <a:solidFill>
                <a:srgbClr val="FF0000"/>
              </a:solidFill>
            </a:endParaRPr>
          </a:p>
        </p:txBody>
      </p:sp>
    </p:spTree>
    <p:extLst>
      <p:ext uri="{BB962C8B-B14F-4D97-AF65-F5344CB8AC3E}">
        <p14:creationId xmlns:p14="http://schemas.microsoft.com/office/powerpoint/2010/main" val="383900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pPr marL="457200" lvl="1" indent="0" algn="just">
              <a:buNone/>
            </a:pPr>
            <a:r>
              <a:rPr lang="kk-KZ" sz="2700" dirty="0" smtClean="0">
                <a:latin typeface="Times New Roman" panose="02020603050405020304" pitchFamily="18" charset="0"/>
                <a:cs typeface="Times New Roman" panose="02020603050405020304" pitchFamily="18" charset="0"/>
              </a:rPr>
              <a:t>	</a:t>
            </a:r>
          </a:p>
          <a:p>
            <a:pPr marL="457200" lvl="1" indent="0" algn="just">
              <a:buNone/>
            </a:pPr>
            <a:r>
              <a:rPr lang="kk-KZ" dirty="0" smtClean="0">
                <a:latin typeface="Times New Roman" panose="02020603050405020304" pitchFamily="18" charset="0"/>
                <a:cs typeface="Times New Roman" panose="02020603050405020304" pitchFamily="18" charset="0"/>
              </a:rPr>
              <a:t>Бүгінгі </a:t>
            </a:r>
            <a:r>
              <a:rPr lang="kk-KZ" dirty="0">
                <a:latin typeface="Times New Roman" panose="02020603050405020304" pitchFamily="18" charset="0"/>
                <a:cs typeface="Times New Roman" panose="02020603050405020304" pitchFamily="18" charset="0"/>
              </a:rPr>
              <a:t>таңда Қазақстанда бағалаушылардың қызметі "Қазақстан Республикасындағы бағалау қызметі туралы"2000 жылғы 30 қарашадағы № 109-II Қазақстан Республикасының Заңымен реттеледі. Бұл заңға ол қабылданғаннан кейін бірқатар өзгерістер мен толықтырулар енгізілді </a:t>
            </a:r>
            <a:endParaRPr lang="kk-KZ" dirty="0" smtClean="0">
              <a:latin typeface="Times New Roman" panose="02020603050405020304" pitchFamily="18" charset="0"/>
              <a:cs typeface="Times New Roman" panose="02020603050405020304" pitchFamily="18" charset="0"/>
            </a:endParaRPr>
          </a:p>
          <a:p>
            <a:pPr marL="457200" lvl="1"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Қазақстан Республикасындағы бағалау қызметі туралы" ҚР Заңының редакциясы енгізілген өзгерістерімен бірге қосымшада келтіріледі). Заңда бағалау қызметіне келесі анықтама берілген. Бұл нарықтық немесе басқа құнды бағалау объектілеріне қатысты белгілеуге бағытталған бағалау қызметі субъектілерінің қызметін білдіреді. Сондай-ақ, заңда бағалауға қатысты негізгі ұғымдар берілген және бағалау рәсімдері реттелген.</a:t>
            </a:r>
            <a:endParaRPr lang="ru-RU" dirty="0">
              <a:latin typeface="Times New Roman" panose="02020603050405020304" pitchFamily="18" charset="0"/>
              <a:cs typeface="Times New Roman" panose="02020603050405020304" pitchFamily="18" charset="0"/>
            </a:endParaRPr>
          </a:p>
          <a:p>
            <a:endParaRPr lang="ru-RU" dirty="0"/>
          </a:p>
        </p:txBody>
      </p:sp>
      <p:sp>
        <p:nvSpPr>
          <p:cNvPr id="2" name="Заголовок 1"/>
          <p:cNvSpPr>
            <a:spLocks noGrp="1"/>
          </p:cNvSpPr>
          <p:nvPr>
            <p:ph type="title"/>
          </p:nvPr>
        </p:nvSpPr>
        <p:spPr>
          <a:xfrm>
            <a:off x="457200" y="152400"/>
            <a:ext cx="8229600" cy="1908448"/>
          </a:xfrm>
        </p:spPr>
        <p:txBody>
          <a:bodyPr>
            <a:noAutofit/>
          </a:bodyPr>
          <a:lstStyle/>
          <a:p>
            <a:pPr algn="just"/>
            <a:r>
              <a:rPr lang="kk-KZ" sz="1800" dirty="0" smtClean="0">
                <a:solidFill>
                  <a:srgbClr val="FF0000"/>
                </a:solidFill>
                <a:latin typeface="Times New Roman" panose="02020603050405020304" pitchFamily="18" charset="0"/>
                <a:cs typeface="Times New Roman" panose="02020603050405020304" pitchFamily="18" charset="0"/>
              </a:rPr>
              <a:t>	</a:t>
            </a:r>
            <a:br>
              <a:rPr lang="kk-KZ" sz="1800" dirty="0" smtClean="0">
                <a:solidFill>
                  <a:srgbClr val="FF0000"/>
                </a:solidFill>
                <a:latin typeface="Times New Roman" panose="02020603050405020304" pitchFamily="18" charset="0"/>
                <a:cs typeface="Times New Roman" panose="02020603050405020304" pitchFamily="18" charset="0"/>
              </a:rPr>
            </a:br>
            <a:r>
              <a:rPr lang="kk-KZ" sz="1800" dirty="0">
                <a:solidFill>
                  <a:srgbClr val="FF0000"/>
                </a:solidFill>
                <a:latin typeface="Times New Roman" panose="02020603050405020304" pitchFamily="18" charset="0"/>
                <a:cs typeface="Times New Roman" panose="02020603050405020304" pitchFamily="18" charset="0"/>
              </a:rPr>
              <a:t/>
            </a:r>
            <a:br>
              <a:rPr lang="kk-KZ" sz="1800" dirty="0">
                <a:solidFill>
                  <a:srgbClr val="FF0000"/>
                </a:solidFill>
                <a:latin typeface="Times New Roman" panose="02020603050405020304" pitchFamily="18" charset="0"/>
                <a:cs typeface="Times New Roman" panose="02020603050405020304" pitchFamily="18" charset="0"/>
              </a:rPr>
            </a:br>
            <a:r>
              <a:rPr lang="kk-KZ" sz="1800" dirty="0" smtClean="0">
                <a:solidFill>
                  <a:srgbClr val="FF0000"/>
                </a:solidFill>
                <a:latin typeface="Times New Roman" panose="02020603050405020304" pitchFamily="18" charset="0"/>
                <a:cs typeface="Times New Roman" panose="02020603050405020304" pitchFamily="18" charset="0"/>
              </a:rPr>
              <a:t/>
            </a:r>
            <a:br>
              <a:rPr lang="kk-KZ" sz="1800" dirty="0" smtClean="0">
                <a:solidFill>
                  <a:srgbClr val="FF0000"/>
                </a:solidFill>
                <a:latin typeface="Times New Roman" panose="02020603050405020304" pitchFamily="18" charset="0"/>
                <a:cs typeface="Times New Roman" panose="02020603050405020304" pitchFamily="18" charset="0"/>
              </a:rPr>
            </a:br>
            <a:r>
              <a:rPr lang="kk-KZ" sz="1800" dirty="0" smtClean="0">
                <a:latin typeface="Times New Roman" panose="02020603050405020304" pitchFamily="18" charset="0"/>
                <a:cs typeface="Times New Roman" panose="02020603050405020304" pitchFamily="18" charset="0"/>
              </a:rPr>
              <a:t/>
            </a:r>
            <a:br>
              <a:rPr lang="kk-KZ" sz="1800" dirty="0" smtClean="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a:r>
            <a:br>
              <a:rPr lang="ru-RU" sz="2000" dirty="0" smtClean="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a:r>
            <a:br>
              <a:rPr lang="ru-RU" sz="2000" dirty="0" smtClean="0">
                <a:latin typeface="Times New Roman" panose="02020603050405020304" pitchFamily="18" charset="0"/>
                <a:cs typeface="Times New Roman" panose="02020603050405020304" pitchFamily="18" charset="0"/>
              </a:rPr>
            </a:br>
            <a:r>
              <a:rPr lang="kk-KZ" sz="2000" dirty="0" smtClean="0">
                <a:solidFill>
                  <a:srgbClr val="FF0000"/>
                </a:solidFill>
                <a:latin typeface="Times New Roman" panose="02020603050405020304" pitchFamily="18" charset="0"/>
                <a:cs typeface="Times New Roman" panose="02020603050405020304" pitchFamily="18" charset="0"/>
              </a:rPr>
              <a:t>Бағалау </a:t>
            </a:r>
            <a:r>
              <a:rPr lang="kk-KZ" sz="2000" dirty="0">
                <a:solidFill>
                  <a:srgbClr val="FF0000"/>
                </a:solidFill>
                <a:latin typeface="Times New Roman" panose="02020603050405020304" pitchFamily="18" charset="0"/>
                <a:cs typeface="Times New Roman" panose="02020603050405020304" pitchFamily="18" charset="0"/>
              </a:rPr>
              <a:t>қызметі </a:t>
            </a:r>
            <a:r>
              <a:rPr lang="kk-KZ" sz="2000" dirty="0">
                <a:latin typeface="Times New Roman" panose="02020603050405020304" pitchFamily="18" charset="0"/>
                <a:cs typeface="Times New Roman" panose="02020603050405020304" pitchFamily="18" charset="0"/>
              </a:rPr>
              <a:t>деп бағалау объектілерінің нарықтық немесе өзге құнын – бәсекелестік жағдайында бағалау объектісі ашық нарықта иеліктен шығарылуы мүмкін неғұрлым ықтимал бағаны белгілеуге бағытталған бағалау қызметі субъектілерінің қызметі түсініледі.</a:t>
            </a:r>
            <a:br>
              <a:rPr lang="kk-KZ" sz="2000" dirty="0">
                <a:latin typeface="Times New Roman" panose="02020603050405020304" pitchFamily="18" charset="0"/>
                <a:cs typeface="Times New Roman" panose="02020603050405020304" pitchFamily="18" charset="0"/>
              </a:rPr>
            </a:br>
            <a:r>
              <a:rPr lang="kk-KZ" sz="2000" dirty="0">
                <a:latin typeface="Times New Roman" panose="02020603050405020304" pitchFamily="18" charset="0"/>
                <a:cs typeface="Times New Roman" panose="02020603050405020304" pitchFamily="18" charset="0"/>
              </a:rPr>
              <a:t/>
            </a:r>
            <a:br>
              <a:rPr lang="kk-KZ"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2482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lnSpcReduction="10000"/>
          </a:bodyPr>
          <a:lstStyle/>
          <a:p>
            <a:pPr marL="0" indent="0" algn="just">
              <a:buNone/>
            </a:pPr>
            <a:r>
              <a:rPr lang="kk-KZ" sz="2000" dirty="0" smtClean="0">
                <a:latin typeface="Times New Roman" panose="02020603050405020304" pitchFamily="18" charset="0"/>
                <a:cs typeface="Times New Roman" panose="02020603050405020304" pitchFamily="18" charset="0"/>
              </a:rPr>
              <a:t>	Заңға </a:t>
            </a:r>
            <a:r>
              <a:rPr lang="kk-KZ" sz="2000" dirty="0">
                <a:latin typeface="Times New Roman" panose="02020603050405020304" pitchFamily="18" charset="0"/>
                <a:cs typeface="Times New Roman" panose="02020603050405020304" pitchFamily="18" charset="0"/>
              </a:rPr>
              <a:t>сәйкес бағалау қызметінің негізгі ұғымдары келесідей тұжырымдалған:</a:t>
            </a:r>
            <a:endParaRPr lang="ru-RU" sz="2000" dirty="0">
              <a:latin typeface="Times New Roman" panose="02020603050405020304" pitchFamily="18" charset="0"/>
              <a:cs typeface="Times New Roman" panose="02020603050405020304" pitchFamily="18" charset="0"/>
            </a:endParaRPr>
          </a:p>
          <a:p>
            <a:pPr marL="0" indent="0" algn="just">
              <a:buNone/>
            </a:pPr>
            <a:r>
              <a:rPr lang="kk-KZ" sz="2000" dirty="0" smtClean="0">
                <a:latin typeface="Times New Roman" panose="02020603050405020304" pitchFamily="18" charset="0"/>
                <a:cs typeface="Times New Roman" panose="02020603050405020304" pitchFamily="18" charset="0"/>
              </a:rPr>
              <a:t>	- </a:t>
            </a:r>
            <a:r>
              <a:rPr lang="kk-KZ" sz="2000" dirty="0">
                <a:solidFill>
                  <a:srgbClr val="FF0000"/>
                </a:solidFill>
                <a:latin typeface="Times New Roman" panose="02020603050405020304" pitchFamily="18" charset="0"/>
                <a:cs typeface="Times New Roman" panose="02020603050405020304" pitchFamily="18" charset="0"/>
              </a:rPr>
              <a:t>бағалау-бағалау объектісінің </a:t>
            </a:r>
            <a:r>
              <a:rPr lang="kk-KZ" sz="2000" dirty="0">
                <a:latin typeface="Times New Roman" panose="02020603050405020304" pitchFamily="18" charset="0"/>
                <a:cs typeface="Times New Roman" panose="02020603050405020304" pitchFamily="18" charset="0"/>
              </a:rPr>
              <a:t>ықтимал нарықтық немесе басқа құнын анықтау;</a:t>
            </a:r>
            <a:endParaRPr lang="ru-RU" sz="2000" dirty="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	- </a:t>
            </a:r>
            <a:r>
              <a:rPr lang="kk-KZ" sz="2000" dirty="0">
                <a:solidFill>
                  <a:srgbClr val="FF0000"/>
                </a:solidFill>
                <a:latin typeface="Times New Roman" panose="02020603050405020304" pitchFamily="18" charset="0"/>
                <a:cs typeface="Times New Roman" panose="02020603050405020304" pitchFamily="18" charset="0"/>
              </a:rPr>
              <a:t>нарықтық құн</a:t>
            </a:r>
            <a:r>
              <a:rPr lang="kk-KZ" sz="2000" dirty="0">
                <a:latin typeface="Times New Roman" panose="02020603050405020304" pitchFamily="18" charset="0"/>
                <a:cs typeface="Times New Roman" panose="02020603050405020304" pitchFamily="18" charset="0"/>
              </a:rPr>
              <a:t>-бұл мәміле тараптары бағалау объектісі туралы барлық қол жетімді ақпаратқа ие болған кезде және қандай да бір төтенше жағдайлар мәміле бағасына әсер етпеген кезде, бәсекелестік жағдайында мәміле негізінде иеліктен шығарылуы мүмкін ең ықтимал </a:t>
            </a:r>
            <a:r>
              <a:rPr lang="kk-KZ" sz="2000" dirty="0" smtClean="0">
                <a:latin typeface="Times New Roman" panose="02020603050405020304" pitchFamily="18" charset="0"/>
                <a:cs typeface="Times New Roman" panose="02020603050405020304" pitchFamily="18" charset="0"/>
              </a:rPr>
              <a:t>баға:</a:t>
            </a:r>
          </a:p>
          <a:p>
            <a:pPr marL="0" indent="0">
              <a:buNone/>
            </a:pPr>
            <a:r>
              <a:rPr lang="kk-KZ" sz="2000" dirty="0" smtClean="0">
                <a:latin typeface="Times New Roman" panose="02020603050405020304" pitchFamily="18" charset="0"/>
                <a:cs typeface="Times New Roman" panose="02020603050405020304" pitchFamily="18" charset="0"/>
              </a:rPr>
              <a:t>	- </a:t>
            </a:r>
            <a:r>
              <a:rPr lang="kk-KZ" sz="2000" dirty="0" smtClean="0">
                <a:solidFill>
                  <a:srgbClr val="FF0000"/>
                </a:solidFill>
                <a:latin typeface="Times New Roman" panose="02020603050405020304" pitchFamily="18" charset="0"/>
                <a:cs typeface="Times New Roman" panose="02020603050405020304" pitchFamily="18" charset="0"/>
              </a:rPr>
              <a:t>мәміле</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тараптарының бірі бағалау объектісін иеліктен шығаруға міндетті емес, ал екінші Тарап сатып алуға міндетті емес;</a:t>
            </a:r>
            <a:endParaRPr lang="ru-RU"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мәміле тараптары мәміленің мәні туралы жақсы хабардар және өз мүдделері үшін әрекет етеді;</a:t>
            </a:r>
            <a:endParaRPr lang="ru-RU" sz="2000" dirty="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	</a:t>
            </a:r>
            <a:r>
              <a:rPr lang="kk-KZ" sz="2000" dirty="0" smtClean="0">
                <a:solidFill>
                  <a:srgbClr val="FF0000"/>
                </a:solidFill>
                <a:latin typeface="Times New Roman" panose="02020603050405020304" pitchFamily="18" charset="0"/>
                <a:cs typeface="Times New Roman" panose="02020603050405020304" pitchFamily="18" charset="0"/>
              </a:rPr>
              <a:t>мәміле </a:t>
            </a:r>
            <a:r>
              <a:rPr lang="kk-KZ" sz="2000" dirty="0">
                <a:solidFill>
                  <a:srgbClr val="FF0000"/>
                </a:solidFill>
                <a:latin typeface="Times New Roman" panose="02020603050405020304" pitchFamily="18" charset="0"/>
                <a:cs typeface="Times New Roman" panose="02020603050405020304" pitchFamily="18" charset="0"/>
              </a:rPr>
              <a:t>бағасы </a:t>
            </a:r>
            <a:r>
              <a:rPr lang="kk-KZ" sz="2000" dirty="0">
                <a:latin typeface="Times New Roman" panose="02020603050405020304" pitchFamily="18" charset="0"/>
                <a:cs typeface="Times New Roman" panose="02020603050405020304" pitchFamily="18" charset="0"/>
              </a:rPr>
              <a:t>бағалау объектісі үшін ақшалай сыйақының баламасын білдіреді және мәміле тараптарына қатысты қандай да бір тараппен мәміле жасауға мәжбүрлеу болған жоқ;</a:t>
            </a:r>
            <a:endParaRPr lang="ru-RU" sz="2000" dirty="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	- </a:t>
            </a:r>
            <a:r>
              <a:rPr lang="kk-KZ" sz="2000" dirty="0">
                <a:solidFill>
                  <a:srgbClr val="FF0000"/>
                </a:solidFill>
                <a:latin typeface="Times New Roman" panose="02020603050405020304" pitchFamily="18" charset="0"/>
                <a:cs typeface="Times New Roman" panose="02020603050405020304" pitchFamily="18" charset="0"/>
              </a:rPr>
              <a:t>бағалаушы-бағалау</a:t>
            </a:r>
            <a:r>
              <a:rPr lang="kk-KZ" sz="2000" dirty="0">
                <a:latin typeface="Times New Roman" panose="02020603050405020304" pitchFamily="18" charset="0"/>
                <a:cs typeface="Times New Roman" panose="02020603050405020304" pitchFamily="18" charset="0"/>
              </a:rPr>
              <a:t> қызметін жүзеге асыруға лицензиясы бар жеке немесе заңды тұлға;</a:t>
            </a:r>
            <a:endParaRPr lang="ru-RU" sz="2000" dirty="0">
              <a:latin typeface="Times New Roman" panose="02020603050405020304" pitchFamily="18" charset="0"/>
              <a:cs typeface="Times New Roman" panose="02020603050405020304" pitchFamily="18" charset="0"/>
            </a:endParaRPr>
          </a:p>
          <a:p>
            <a:pPr marL="0" indent="0" algn="just">
              <a:buNone/>
            </a:pP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118938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433467"/>
          </a:xfrm>
        </p:spPr>
        <p:txBody>
          <a:bodyPr>
            <a:normAutofit fontScale="77500" lnSpcReduction="20000"/>
          </a:bodyPr>
          <a:lstStyle/>
          <a:p>
            <a:pPr marL="0" indent="0" algn="just">
              <a:buNone/>
            </a:pPr>
            <a:r>
              <a:rPr lang="kk-KZ" sz="3300" dirty="0" smtClean="0">
                <a:solidFill>
                  <a:srgbClr val="FF0000"/>
                </a:solidFill>
                <a:latin typeface="Times New Roman" panose="02020603050405020304" pitchFamily="18" charset="0"/>
                <a:cs typeface="Times New Roman" panose="02020603050405020304" pitchFamily="18" charset="0"/>
              </a:rPr>
              <a:t>	Тапсырыс </a:t>
            </a:r>
            <a:r>
              <a:rPr lang="kk-KZ" sz="3300" dirty="0">
                <a:solidFill>
                  <a:srgbClr val="FF0000"/>
                </a:solidFill>
                <a:latin typeface="Times New Roman" panose="02020603050405020304" pitchFamily="18" charset="0"/>
                <a:cs typeface="Times New Roman" panose="02020603050405020304" pitchFamily="18" charset="0"/>
              </a:rPr>
              <a:t>беруші</a:t>
            </a:r>
            <a:r>
              <a:rPr lang="kk-KZ" sz="3300" dirty="0">
                <a:latin typeface="Times New Roman" panose="02020603050405020304" pitchFamily="18" charset="0"/>
                <a:cs typeface="Times New Roman" panose="02020603050405020304" pitchFamily="18" charset="0"/>
              </a:rPr>
              <a:t> - жеке немесе заңды тұлға, бағалаушының қызметтерін тұтынушы;</a:t>
            </a:r>
            <a:endParaRPr lang="ru-RU" sz="3300" dirty="0">
              <a:latin typeface="Times New Roman" panose="02020603050405020304" pitchFamily="18" charset="0"/>
              <a:cs typeface="Times New Roman" panose="02020603050405020304" pitchFamily="18" charset="0"/>
            </a:endParaRPr>
          </a:p>
          <a:p>
            <a:pPr marL="0" indent="0" algn="just">
              <a:buNone/>
            </a:pPr>
            <a:r>
              <a:rPr lang="kk-KZ" sz="3300" dirty="0" smtClean="0">
                <a:latin typeface="Times New Roman" panose="02020603050405020304" pitchFamily="18" charset="0"/>
                <a:cs typeface="Times New Roman" panose="02020603050405020304" pitchFamily="18" charset="0"/>
              </a:rPr>
              <a:t>	- </a:t>
            </a:r>
            <a:r>
              <a:rPr lang="kk-KZ" sz="3300" u="sng" dirty="0">
                <a:solidFill>
                  <a:srgbClr val="FF0000"/>
                </a:solidFill>
                <a:latin typeface="Times New Roman" panose="02020603050405020304" pitchFamily="18" charset="0"/>
                <a:cs typeface="Times New Roman" panose="02020603050405020304" pitchFamily="18" charset="0"/>
              </a:rPr>
              <a:t>бағалау тәсілі</a:t>
            </a:r>
            <a:r>
              <a:rPr lang="kk-KZ" sz="3300" dirty="0">
                <a:latin typeface="Times New Roman" panose="02020603050405020304" pitchFamily="18" charset="0"/>
                <a:cs typeface="Times New Roman" panose="02020603050405020304" pitchFamily="18" charset="0"/>
              </a:rPr>
              <a:t>-бағалаудың бір немесе бірнеше әдістерін қолдана отырып, бағалау объектісінің ықтимал нарықтық немесе өзге құнын анықтау тәсілі;</a:t>
            </a:r>
            <a:endParaRPr lang="ru-RU" sz="3300" dirty="0">
              <a:latin typeface="Times New Roman" panose="02020603050405020304" pitchFamily="18" charset="0"/>
              <a:cs typeface="Times New Roman" panose="02020603050405020304" pitchFamily="18" charset="0"/>
            </a:endParaRPr>
          </a:p>
          <a:p>
            <a:pPr marL="0" indent="0" algn="just">
              <a:buNone/>
            </a:pPr>
            <a:r>
              <a:rPr lang="kk-KZ" sz="3300" dirty="0" smtClean="0">
                <a:latin typeface="Times New Roman" panose="02020603050405020304" pitchFamily="18" charset="0"/>
                <a:cs typeface="Times New Roman" panose="02020603050405020304" pitchFamily="18" charset="0"/>
              </a:rPr>
              <a:t>	- </a:t>
            </a:r>
            <a:r>
              <a:rPr lang="kk-KZ" sz="3300" u="sng" dirty="0">
                <a:solidFill>
                  <a:srgbClr val="FF0000"/>
                </a:solidFill>
                <a:latin typeface="Times New Roman" panose="02020603050405020304" pitchFamily="18" charset="0"/>
                <a:cs typeface="Times New Roman" panose="02020603050405020304" pitchFamily="18" charset="0"/>
              </a:rPr>
              <a:t>бағалау әдісі</a:t>
            </a:r>
            <a:r>
              <a:rPr lang="kk-KZ" sz="3300" dirty="0">
                <a:latin typeface="Times New Roman" panose="02020603050405020304" pitchFamily="18" charset="0"/>
                <a:cs typeface="Times New Roman" panose="02020603050405020304" pitchFamily="18" charset="0"/>
              </a:rPr>
              <a:t>-бағалау объектісінің нарықтық және өзге құнын белгілеу үшін пайдаланылатын заңдық, қаржылық-экономикалық және ұйымдастырушылық-техникалық сипаттағы іс-қимылдар жиынтығы;</a:t>
            </a:r>
            <a:endParaRPr lang="ru-RU" sz="3300" dirty="0">
              <a:latin typeface="Times New Roman" panose="02020603050405020304" pitchFamily="18" charset="0"/>
              <a:cs typeface="Times New Roman" panose="02020603050405020304" pitchFamily="18" charset="0"/>
            </a:endParaRPr>
          </a:p>
          <a:p>
            <a:pPr marL="0" indent="0" algn="just">
              <a:buNone/>
            </a:pPr>
            <a:r>
              <a:rPr lang="kk-KZ" sz="3300" dirty="0" smtClean="0">
                <a:latin typeface="Times New Roman" panose="02020603050405020304" pitchFamily="18" charset="0"/>
                <a:cs typeface="Times New Roman" panose="02020603050405020304" pitchFamily="18" charset="0"/>
              </a:rPr>
              <a:t>	- </a:t>
            </a:r>
            <a:r>
              <a:rPr lang="kk-KZ" sz="3300" u="sng" dirty="0">
                <a:solidFill>
                  <a:srgbClr val="FF0000"/>
                </a:solidFill>
                <a:latin typeface="Times New Roman" panose="02020603050405020304" pitchFamily="18" charset="0"/>
                <a:cs typeface="Times New Roman" panose="02020603050405020304" pitchFamily="18" charset="0"/>
              </a:rPr>
              <a:t>бағалау туралы есеп</a:t>
            </a:r>
            <a:r>
              <a:rPr lang="kk-KZ" sz="3300" dirty="0">
                <a:latin typeface="Times New Roman" panose="02020603050405020304" pitchFamily="18" charset="0"/>
                <a:cs typeface="Times New Roman" panose="02020603050405020304" pitchFamily="18" charset="0"/>
              </a:rPr>
              <a:t>-бағалаушының белгіленген нысан бойынша Бағалау жөніндегі жұмыстың нәтижелері туралы Тапсырыс берушіге беретін жазбаша хабарламасы.</a:t>
            </a:r>
            <a:endParaRPr lang="ru-RU" sz="33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551316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5937523"/>
          </a:xfrm>
        </p:spPr>
        <p:txBody>
          <a:bodyPr>
            <a:normAutofit fontScale="92500" lnSpcReduction="20000"/>
          </a:bodyPr>
          <a:lstStyle/>
          <a:p>
            <a:pPr marL="0" indent="0" algn="just">
              <a:buNone/>
            </a:pPr>
            <a:r>
              <a:rPr lang="kk-KZ" sz="2800" dirty="0" smtClean="0">
                <a:latin typeface="Times New Roman" panose="02020603050405020304" pitchFamily="18" charset="0"/>
                <a:cs typeface="Times New Roman" panose="02020603050405020304" pitchFamily="18" charset="0"/>
              </a:rPr>
              <a:t>	</a:t>
            </a:r>
            <a:r>
              <a:rPr lang="kk-KZ" sz="2800" dirty="0" smtClean="0">
                <a:solidFill>
                  <a:srgbClr val="FF0000"/>
                </a:solidFill>
                <a:latin typeface="Times New Roman" panose="02020603050405020304" pitchFamily="18" charset="0"/>
                <a:cs typeface="Times New Roman" panose="02020603050405020304" pitchFamily="18" charset="0"/>
              </a:rPr>
              <a:t>Бағалаушылар</a:t>
            </a:r>
            <a:r>
              <a:rPr lang="kk-KZ" sz="2800" dirty="0">
                <a:latin typeface="Times New Roman" panose="02020603050405020304" pitchFamily="18" charset="0"/>
                <a:cs typeface="Times New Roman" panose="02020603050405020304" pitchFamily="18" charset="0"/>
              </a:rPr>
              <a:t>, тапсырыс берушілер және үшінші тұлғалар бағалау қызметінің субъектілері болып табылады. </a:t>
            </a:r>
            <a:r>
              <a:rPr lang="kk-KZ" sz="2800" dirty="0">
                <a:solidFill>
                  <a:srgbClr val="FF0000"/>
                </a:solidFill>
                <a:latin typeface="Times New Roman" panose="02020603050405020304" pitchFamily="18" charset="0"/>
                <a:cs typeface="Times New Roman" panose="02020603050405020304" pitchFamily="18" charset="0"/>
              </a:rPr>
              <a:t>Бағалау объектілеріне </a:t>
            </a:r>
            <a:r>
              <a:rPr lang="kk-KZ" sz="2800" dirty="0">
                <a:latin typeface="Times New Roman" panose="02020603050405020304" pitchFamily="18" charset="0"/>
                <a:cs typeface="Times New Roman" panose="02020603050405020304" pitchFamily="18" charset="0"/>
              </a:rPr>
              <a:t>мыналар жатады:</a:t>
            </a:r>
            <a:endParaRPr lang="ru-RU" sz="2800" dirty="0">
              <a:latin typeface="Times New Roman" panose="02020603050405020304" pitchFamily="18" charset="0"/>
              <a:cs typeface="Times New Roman" panose="02020603050405020304" pitchFamily="18" charset="0"/>
            </a:endParaRPr>
          </a:p>
          <a:p>
            <a:pPr marL="0" indent="0" algn="just">
              <a:buNone/>
            </a:pPr>
            <a:r>
              <a:rPr lang="kk-KZ" sz="2800" dirty="0">
                <a:latin typeface="Times New Roman" panose="02020603050405020304" pitchFamily="18" charset="0"/>
                <a:cs typeface="Times New Roman" panose="02020603050405020304" pitchFamily="18" charset="0"/>
              </a:rPr>
              <a:t>1) жекелеген материалдық объектілер( заттар), оның ішінде иесі жоқ, иесіз қалған мүлік;</a:t>
            </a:r>
            <a:endParaRPr lang="ru-RU" sz="2800" dirty="0">
              <a:latin typeface="Times New Roman" panose="02020603050405020304" pitchFamily="18" charset="0"/>
              <a:cs typeface="Times New Roman" panose="02020603050405020304" pitchFamily="18" charset="0"/>
            </a:endParaRPr>
          </a:p>
          <a:p>
            <a:pPr marL="0" indent="0" algn="just">
              <a:buNone/>
            </a:pPr>
            <a:r>
              <a:rPr lang="kk-KZ" sz="2800" dirty="0">
                <a:latin typeface="Times New Roman" panose="02020603050405020304" pitchFamily="18" charset="0"/>
                <a:cs typeface="Times New Roman" panose="02020603050405020304" pitchFamily="18" charset="0"/>
              </a:rPr>
              <a:t>2) адамның мүлкін, оның ішінде белгілі бір түрдегі мүлікті (жылжымалы немесе жылжымайтын)құрайтын заттар жиынтығы;</a:t>
            </a:r>
            <a:endParaRPr lang="ru-RU" sz="2800" dirty="0">
              <a:latin typeface="Times New Roman" panose="02020603050405020304" pitchFamily="18" charset="0"/>
              <a:cs typeface="Times New Roman" panose="02020603050405020304" pitchFamily="18" charset="0"/>
            </a:endParaRPr>
          </a:p>
          <a:p>
            <a:pPr marL="0" indent="0" algn="just">
              <a:buNone/>
            </a:pPr>
            <a:r>
              <a:rPr lang="kk-KZ" sz="2800" dirty="0">
                <a:latin typeface="Times New Roman" panose="02020603050405020304" pitchFamily="18" charset="0"/>
                <a:cs typeface="Times New Roman" panose="02020603050405020304" pitchFamily="18" charset="0"/>
              </a:rPr>
              <a:t>3) мүлікке немесе мүлік құрамындағы жекелеген заттарға меншік құқығы және өзге де заттық құқықтар;</a:t>
            </a:r>
            <a:endParaRPr lang="ru-RU" sz="2800" dirty="0">
              <a:latin typeface="Times New Roman" panose="02020603050405020304" pitchFamily="18" charset="0"/>
              <a:cs typeface="Times New Roman" panose="02020603050405020304" pitchFamily="18" charset="0"/>
            </a:endParaRPr>
          </a:p>
          <a:p>
            <a:pPr marL="0" indent="0" algn="just">
              <a:buNone/>
            </a:pPr>
            <a:r>
              <a:rPr lang="kk-KZ" sz="2800" dirty="0">
                <a:latin typeface="Times New Roman" panose="02020603050405020304" pitchFamily="18" charset="0"/>
                <a:cs typeface="Times New Roman" panose="02020603050405020304" pitchFamily="18" charset="0"/>
              </a:rPr>
              <a:t>4)міндеттемені (борыштарды) талап ету құқығы;</a:t>
            </a:r>
            <a:endParaRPr lang="ru-RU" sz="2800" dirty="0">
              <a:latin typeface="Times New Roman" panose="02020603050405020304" pitchFamily="18" charset="0"/>
              <a:cs typeface="Times New Roman" panose="02020603050405020304" pitchFamily="18" charset="0"/>
            </a:endParaRPr>
          </a:p>
          <a:p>
            <a:pPr marL="0" indent="0" algn="just">
              <a:buNone/>
            </a:pPr>
            <a:r>
              <a:rPr lang="kk-KZ" sz="2800" dirty="0">
                <a:latin typeface="Times New Roman" panose="02020603050405020304" pitchFamily="18" charset="0"/>
                <a:cs typeface="Times New Roman" panose="02020603050405020304" pitchFamily="18" charset="0"/>
              </a:rPr>
              <a:t>5) жұмыстар, қызметтер, Ақпарат;</a:t>
            </a:r>
            <a:endParaRPr lang="ru-RU" sz="2800" dirty="0">
              <a:latin typeface="Times New Roman" panose="02020603050405020304" pitchFamily="18" charset="0"/>
              <a:cs typeface="Times New Roman" panose="02020603050405020304" pitchFamily="18" charset="0"/>
            </a:endParaRPr>
          </a:p>
          <a:p>
            <a:pPr marL="0" indent="0" algn="just">
              <a:buNone/>
            </a:pPr>
            <a:r>
              <a:rPr lang="kk-KZ" sz="2800" dirty="0">
                <a:latin typeface="Times New Roman" panose="02020603050405020304" pitchFamily="18" charset="0"/>
                <a:cs typeface="Times New Roman" panose="02020603050405020304" pitchFamily="18" charset="0"/>
              </a:rPr>
              <a:t>6) зияткерлік меншік құқығының объектілері;</a:t>
            </a:r>
            <a:endParaRPr lang="ru-RU" sz="2800" dirty="0">
              <a:latin typeface="Times New Roman" panose="02020603050405020304" pitchFamily="18" charset="0"/>
              <a:cs typeface="Times New Roman" panose="02020603050405020304" pitchFamily="18" charset="0"/>
            </a:endParaRPr>
          </a:p>
          <a:p>
            <a:pPr marL="0" indent="0" algn="just">
              <a:buNone/>
            </a:pPr>
            <a:r>
              <a:rPr lang="kk-KZ" sz="2800" dirty="0">
                <a:latin typeface="Times New Roman" panose="02020603050405020304" pitchFamily="18" charset="0"/>
                <a:cs typeface="Times New Roman" panose="02020603050405020304" pitchFamily="18" charset="0"/>
              </a:rPr>
              <a:t>7) Азаматтық құқықтардың өзге де объектілері болып табылады.</a:t>
            </a:r>
            <a:endParaRPr lang="ru-RU"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114281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fontScale="85000" lnSpcReduction="10000"/>
          </a:bodyPr>
          <a:lstStyle/>
          <a:p>
            <a:pPr marL="0" indent="0">
              <a:buNone/>
            </a:pPr>
            <a:r>
              <a:rPr lang="kk-KZ" dirty="0" smtClean="0"/>
              <a:t>	</a:t>
            </a:r>
            <a:r>
              <a:rPr lang="kk-KZ" dirty="0" smtClean="0">
                <a:solidFill>
                  <a:srgbClr val="FF0000"/>
                </a:solidFill>
                <a:latin typeface="Times New Roman" panose="02020603050405020304" pitchFamily="18" charset="0"/>
                <a:cs typeface="Times New Roman" panose="02020603050405020304" pitchFamily="18" charset="0"/>
              </a:rPr>
              <a:t>Бағалау </a:t>
            </a:r>
            <a:r>
              <a:rPr lang="kk-KZ" dirty="0">
                <a:solidFill>
                  <a:srgbClr val="FF0000"/>
                </a:solidFill>
                <a:latin typeface="Times New Roman" panose="02020603050405020304" pitchFamily="18" charset="0"/>
                <a:cs typeface="Times New Roman" panose="02020603050405020304" pitchFamily="18" charset="0"/>
              </a:rPr>
              <a:t>түрлері</a:t>
            </a:r>
            <a:r>
              <a:rPr lang="kk-KZ" dirty="0">
                <a:latin typeface="Times New Roman" panose="02020603050405020304" pitchFamily="18" charset="0"/>
                <a:cs typeface="Times New Roman" panose="02020603050405020304" pitchFamily="18" charset="0"/>
              </a:rPr>
              <a:t> міндетті және бастамашыл болып табылады. Міндетті бағалау Қазақстан Республикасының заңнамалық актілеріне сәйкес жүргізіледі:</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1) жеке тұлғалардың кәсіпкерлік қызметте пайдаланылмайтын жылжымайтын объектілеріне салық салу үшін, сондай-ақ шаруа (фермер) қожалықтарының жер учаскелерінің бағалау құнын айқындау үшін;</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2)жекешелендіру, сенімгерлік басқаруға не жалға (кейіннен сатып алатын жалға) беру үшін;</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3) ипотекалық кредит беру үшін;</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4) меншік иесінен мүлікті мемлекет мұқтажы үшін сатып алу және алып қою үшін;</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5) борышкер мүлкінің құнын айқындау үшін, ол немесе өндіріп алушы сот орындаушысы жүргізген бағалауға қарсылық білдіргенде;</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6) мемлекеттік меншікке түскен мүліктің құнын айқындау үшін;</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7) өзге де жағдайларда тоқтатылады.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736779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433467"/>
          </a:xfrm>
        </p:spPr>
        <p:txBody>
          <a:bodyPr>
            <a:normAutofit fontScale="92500" lnSpcReduction="10000"/>
          </a:bodyPr>
          <a:lstStyle/>
          <a:p>
            <a:pPr marL="0" indent="0" algn="just">
              <a:buNone/>
            </a:pPr>
            <a:r>
              <a:rPr lang="kk-KZ" sz="2800" dirty="0" smtClean="0">
                <a:latin typeface="Times New Roman" panose="02020603050405020304" pitchFamily="18" charset="0"/>
                <a:cs typeface="Times New Roman" panose="02020603050405020304" pitchFamily="18" charset="0"/>
              </a:rPr>
              <a:t>	Бастамашылық </a:t>
            </a:r>
            <a:r>
              <a:rPr lang="kk-KZ" sz="2800" dirty="0">
                <a:latin typeface="Times New Roman" panose="02020603050405020304" pitchFamily="18" charset="0"/>
                <a:cs typeface="Times New Roman" panose="02020603050405020304" pitchFamily="18" charset="0"/>
              </a:rPr>
              <a:t>бағалау бағалаушының Тапсырыс берушіге тиесілі кез келген бағалау объектісіне бағалау жүргізуі жөніндегі Тапсырыс берушінің ерік білдіруі негізінде жүргізіледі.</a:t>
            </a:r>
            <a:endParaRPr lang="ru-RU" sz="2800" dirty="0">
              <a:latin typeface="Times New Roman" panose="02020603050405020304" pitchFamily="18" charset="0"/>
              <a:cs typeface="Times New Roman" panose="02020603050405020304" pitchFamily="18" charset="0"/>
            </a:endParaRPr>
          </a:p>
          <a:p>
            <a:pPr marL="0" indent="0" algn="just">
              <a:buNone/>
            </a:pPr>
            <a:r>
              <a:rPr lang="kk-KZ" sz="2800" dirty="0" smtClean="0">
                <a:latin typeface="Times New Roman" panose="02020603050405020304" pitchFamily="18" charset="0"/>
                <a:cs typeface="Times New Roman" panose="02020603050405020304" pitchFamily="18" charset="0"/>
              </a:rPr>
              <a:t>	Қазақстан </a:t>
            </a:r>
            <a:r>
              <a:rPr lang="kk-KZ" sz="2800" dirty="0">
                <a:latin typeface="Times New Roman" panose="02020603050405020304" pitchFamily="18" charset="0"/>
                <a:cs typeface="Times New Roman" panose="02020603050405020304" pitchFamily="18" charset="0"/>
              </a:rPr>
              <a:t>Республикасының азаматтық заңнамасына сәйкес бағалаушы мен Тапсырыс беруші арасында жасалған бағалау жүргізу шарты бағалау жүргізу үшін негіз болып табылады. Бағалау жүргізу шарты бойынша бағалаушы бағалау объектілерінің нарықтық немесе өзге құнын белгілеу үшін қызметтерді орындауға міндеттенеді, ал Тапсырыс беруші осы қызметтерге ақы төлеуге міндеттенеді. </a:t>
            </a:r>
            <a:endParaRPr lang="kk-KZ" sz="2800" dirty="0" smtClean="0">
              <a:latin typeface="Times New Roman" panose="02020603050405020304" pitchFamily="18" charset="0"/>
              <a:cs typeface="Times New Roman" panose="02020603050405020304" pitchFamily="18" charset="0"/>
            </a:endParaRPr>
          </a:p>
          <a:p>
            <a:pPr marL="0" indent="0" algn="just">
              <a:buNone/>
            </a:pPr>
            <a:r>
              <a:rPr lang="kk-KZ" sz="2800" dirty="0">
                <a:latin typeface="Times New Roman" panose="02020603050405020304" pitchFamily="18" charset="0"/>
                <a:cs typeface="Times New Roman" panose="02020603050405020304" pitchFamily="18" charset="0"/>
              </a:rPr>
              <a:t>	</a:t>
            </a:r>
            <a:r>
              <a:rPr lang="kk-KZ" sz="2800" dirty="0" smtClean="0">
                <a:solidFill>
                  <a:srgbClr val="FF0000"/>
                </a:solidFill>
                <a:latin typeface="Times New Roman" panose="02020603050405020304" pitchFamily="18" charset="0"/>
                <a:cs typeface="Times New Roman" panose="02020603050405020304" pitchFamily="18" charset="0"/>
              </a:rPr>
              <a:t>Бағалау</a:t>
            </a:r>
            <a:r>
              <a:rPr lang="kk-KZ" sz="2800" dirty="0" smtClean="0">
                <a:latin typeface="Times New Roman" panose="02020603050405020304" pitchFamily="18" charset="0"/>
                <a:cs typeface="Times New Roman" panose="02020603050405020304" pitchFamily="18" charset="0"/>
              </a:rPr>
              <a:t> </a:t>
            </a:r>
            <a:r>
              <a:rPr lang="kk-KZ" sz="2800" dirty="0">
                <a:latin typeface="Times New Roman" panose="02020603050405020304" pitchFamily="18" charset="0"/>
                <a:cs typeface="Times New Roman" panose="02020603050405020304" pitchFamily="18" charset="0"/>
              </a:rPr>
              <a:t>жүргізуге арналған шартта мыналар болуға тиіс:</a:t>
            </a:r>
            <a:endParaRPr lang="ru-RU"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490512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5937523"/>
          </a:xfrm>
        </p:spPr>
        <p:txBody>
          <a:bodyPr>
            <a:normAutofit fontScale="85000" lnSpcReduction="20000"/>
          </a:bodyPr>
          <a:lstStyle/>
          <a:p>
            <a:pPr marL="0" indent="0">
              <a:buNone/>
            </a:pPr>
            <a:r>
              <a:rPr lang="kk-KZ" dirty="0">
                <a:latin typeface="Times New Roman" panose="02020603050405020304" pitchFamily="18" charset="0"/>
                <a:cs typeface="Times New Roman" panose="02020603050405020304" pitchFamily="18" charset="0"/>
              </a:rPr>
              <a:t>1) </a:t>
            </a:r>
            <a:r>
              <a:rPr lang="kk-KZ" dirty="0">
                <a:solidFill>
                  <a:srgbClr val="FF0000"/>
                </a:solidFill>
                <a:latin typeface="Times New Roman" panose="02020603050405020304" pitchFamily="18" charset="0"/>
                <a:cs typeface="Times New Roman" panose="02020603050405020304" pitchFamily="18" charset="0"/>
              </a:rPr>
              <a:t>Тапсырыс беруші</a:t>
            </a:r>
            <a:r>
              <a:rPr lang="kk-KZ" dirty="0">
                <a:latin typeface="Times New Roman" panose="02020603050405020304" pitchFamily="18" charset="0"/>
                <a:cs typeface="Times New Roman" panose="02020603050405020304" pitchFamily="18" charset="0"/>
              </a:rPr>
              <a:t> мен бағалаушының деректемелері (жеке тұлға үшін - тегі, аты, әкесінің аты, тұрғылықты жері; заңды тұлға үшін-Атауы, Орналасқан жері (пошталық мекенжайы), банктік деректемелері);</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2) бағалау объектісінің (объектілерінің) атауы және (немесе) орналасқан жері, айқындалатын құнның түрі көрсетілуге тиіс;</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3) бағалау түрі;</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4) бағалау объектісінің түрі;</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5) бағалау жүргізу мерзімдері;</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6) көрсетілетін қызметтер үшін ақы төлеудің шарттары, тәртібі және мөлшері;</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7) Тараптардың құқықтары, міндеттері және жауапкершілігі;</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8) Тапсырыс берушінің бағалау объектісіне меншік құқығын растайтын құжаттың деректемелері не Тапсырыс берушіге бағалау туралы шарт жасасуға құқық беретін өзге де негіздер;</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9) мүлікті бағалау жөніндегі қызметті жүзеге асыру құқығына лицензияның деректемелері (лицензияның нөмірі мен берілген күні, оны берген орган көрсетіле отырып).</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843383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433467"/>
          </a:xfrm>
        </p:spPr>
        <p:txBody>
          <a:bodyPr>
            <a:normAutofit fontScale="92500" lnSpcReduction="10000"/>
          </a:bodyPr>
          <a:lstStyle/>
          <a:p>
            <a:pPr marL="0" indent="0" algn="just">
              <a:buNone/>
            </a:pPr>
            <a:r>
              <a:rPr lang="kk-KZ" sz="2800" dirty="0">
                <a:latin typeface="Times New Roman" panose="02020603050405020304" pitchFamily="18" charset="0"/>
                <a:cs typeface="Times New Roman" panose="02020603050405020304" pitchFamily="18" charset="0"/>
              </a:rPr>
              <a:t>Бағалау жүргізу шартында басқа да талаптар болуы мүмкін.</a:t>
            </a:r>
            <a:endParaRPr lang="ru-RU" sz="2800" dirty="0">
              <a:latin typeface="Times New Roman" panose="02020603050405020304" pitchFamily="18" charset="0"/>
              <a:cs typeface="Times New Roman" panose="02020603050405020304" pitchFamily="18" charset="0"/>
            </a:endParaRPr>
          </a:p>
          <a:p>
            <a:pPr marL="0" indent="0" algn="just">
              <a:buNone/>
            </a:pPr>
            <a:r>
              <a:rPr lang="kk-KZ" sz="2800" dirty="0">
                <a:latin typeface="Times New Roman" panose="02020603050405020304" pitchFamily="18" charset="0"/>
                <a:cs typeface="Times New Roman" panose="02020603050405020304" pitchFamily="18" charset="0"/>
              </a:rPr>
              <a:t>Бағалаушының тәуелсіздігі өте маңызды. Егер бағалауды бағалаушы жүргізе алмаса:</a:t>
            </a:r>
            <a:endParaRPr lang="ru-RU" sz="2800" dirty="0">
              <a:latin typeface="Times New Roman" panose="02020603050405020304" pitchFamily="18" charset="0"/>
              <a:cs typeface="Times New Roman" panose="02020603050405020304" pitchFamily="18" charset="0"/>
            </a:endParaRPr>
          </a:p>
          <a:p>
            <a:pPr marL="0" indent="0" algn="just">
              <a:buNone/>
            </a:pPr>
            <a:r>
              <a:rPr lang="kk-KZ" sz="2800" dirty="0">
                <a:latin typeface="Times New Roman" panose="02020603050405020304" pitchFamily="18" charset="0"/>
                <a:cs typeface="Times New Roman" panose="02020603050405020304" pitchFamily="18" charset="0"/>
              </a:rPr>
              <a:t>- </a:t>
            </a:r>
            <a:r>
              <a:rPr lang="kk-KZ" sz="2800" u="sng" dirty="0">
                <a:solidFill>
                  <a:srgbClr val="FF0000"/>
                </a:solidFill>
                <a:latin typeface="Times New Roman" panose="02020603050405020304" pitchFamily="18" charset="0"/>
                <a:cs typeface="Times New Roman" panose="02020603050405020304" pitchFamily="18" charset="0"/>
              </a:rPr>
              <a:t>бағалау объектісіне </a:t>
            </a:r>
            <a:r>
              <a:rPr lang="kk-KZ" sz="2800" dirty="0">
                <a:latin typeface="Times New Roman" panose="02020603050405020304" pitchFamily="18" charset="0"/>
                <a:cs typeface="Times New Roman" panose="02020603050405020304" pitchFamily="18" charset="0"/>
              </a:rPr>
              <a:t>қатысты бағалаушы шарттан тыс заттық немесе Міндеттемелік құқықтарға ие болады немесе ие болады;</a:t>
            </a:r>
            <a:endParaRPr lang="ru-RU" sz="2800" dirty="0">
              <a:latin typeface="Times New Roman" panose="02020603050405020304" pitchFamily="18" charset="0"/>
              <a:cs typeface="Times New Roman" panose="02020603050405020304" pitchFamily="18" charset="0"/>
            </a:endParaRPr>
          </a:p>
          <a:p>
            <a:pPr marL="0" indent="0" algn="just">
              <a:buNone/>
            </a:pPr>
            <a:r>
              <a:rPr lang="kk-KZ" sz="2800" dirty="0">
                <a:latin typeface="Times New Roman" panose="02020603050405020304" pitchFamily="18" charset="0"/>
                <a:cs typeface="Times New Roman" panose="02020603050405020304" pitchFamily="18" charset="0"/>
              </a:rPr>
              <a:t>- </a:t>
            </a:r>
            <a:r>
              <a:rPr lang="kk-KZ" sz="2800" u="sng" dirty="0">
                <a:solidFill>
                  <a:srgbClr val="FF0000"/>
                </a:solidFill>
                <a:latin typeface="Times New Roman" panose="02020603050405020304" pitchFamily="18" charset="0"/>
                <a:cs typeface="Times New Roman" panose="02020603050405020304" pitchFamily="18" charset="0"/>
              </a:rPr>
              <a:t>бағалаушы Тапсырыс беруші</a:t>
            </a:r>
            <a:r>
              <a:rPr lang="kk-KZ" sz="2800" dirty="0">
                <a:latin typeface="Times New Roman" panose="02020603050405020304" pitchFamily="18" charset="0"/>
                <a:cs typeface="Times New Roman" panose="02020603050405020304" pitchFamily="18" charset="0"/>
              </a:rPr>
              <a:t> заңды тұлғаның акционері, құрылтайшысы, қызметкері, меншік иесі, қатысушысы, кредиторы, дебиторы, сақтандырушысы, демеушісі болып табылады не бағалаушы - жеке тұлға Тапсырыс беруші - жеке тұлғаның жақын туысы немесе жекжаты болып табылады.</a:t>
            </a:r>
            <a:endParaRPr lang="ru-RU"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374153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332656"/>
            <a:ext cx="8363272" cy="5793507"/>
          </a:xfrm>
        </p:spPr>
        <p:txBody>
          <a:bodyPr>
            <a:normAutofit fontScale="70000" lnSpcReduction="20000"/>
          </a:bodyPr>
          <a:lstStyle/>
          <a:p>
            <a:pPr marL="0" indent="0">
              <a:buNone/>
            </a:pPr>
            <a:r>
              <a:rPr lang="kk-KZ" dirty="0" smtClean="0">
                <a:latin typeface="Times New Roman" panose="02020603050405020304" pitchFamily="18" charset="0"/>
                <a:cs typeface="Times New Roman" panose="02020603050405020304" pitchFamily="18" charset="0"/>
              </a:rPr>
              <a:t>	</a:t>
            </a:r>
            <a:r>
              <a:rPr lang="kk-KZ" sz="3400" dirty="0" smtClean="0">
                <a:latin typeface="Times New Roman" panose="02020603050405020304" pitchFamily="18" charset="0"/>
                <a:cs typeface="Times New Roman" panose="02020603050405020304" pitchFamily="18" charset="0"/>
              </a:rPr>
              <a:t>Сондай-ақ</a:t>
            </a:r>
            <a:r>
              <a:rPr lang="kk-KZ" sz="3400" dirty="0">
                <a:latin typeface="Times New Roman" panose="02020603050405020304" pitchFamily="18" charset="0"/>
                <a:cs typeface="Times New Roman" panose="02020603050405020304" pitchFamily="18" charset="0"/>
              </a:rPr>
              <a:t>, егер бағалау жүргізу нәтижесінің анықтығына теріс әсер етуі мүмкін болса, бағалаушының қызметіне тапсырыс берушінің не өзге де мүдделі тұлғалардың араласуына, оның ішінде бағалау жүргізу кезінде анықталуға жататын мәселелер шеңберін шектеуге жол берілмейді. Бағалаушыға бағалау жүргізгені үшін ақы төлеу мөлшері бағалау объектісінің айқындалатын құнына пайыздық қатынаста көрсетілмейді және жұмыстарды орындағанға дейін тараптардың келісімі бойынша белгіленеді.</a:t>
            </a:r>
            <a:endParaRPr lang="ru-RU" sz="3400" dirty="0">
              <a:latin typeface="Times New Roman" panose="02020603050405020304" pitchFamily="18" charset="0"/>
              <a:cs typeface="Times New Roman" panose="02020603050405020304" pitchFamily="18" charset="0"/>
            </a:endParaRPr>
          </a:p>
          <a:p>
            <a:pPr marL="0" indent="0">
              <a:buNone/>
            </a:pPr>
            <a:r>
              <a:rPr lang="kk-KZ" sz="3400" u="sng" dirty="0">
                <a:solidFill>
                  <a:srgbClr val="FF0000"/>
                </a:solidFill>
                <a:latin typeface="Times New Roman" panose="02020603050405020304" pitchFamily="18" charset="0"/>
                <a:cs typeface="Times New Roman" panose="02020603050405020304" pitchFamily="18" charset="0"/>
              </a:rPr>
              <a:t>Бағалаушының құқығы бар</a:t>
            </a:r>
            <a:r>
              <a:rPr lang="kk-KZ" sz="3400" dirty="0">
                <a:latin typeface="Times New Roman" panose="02020603050405020304" pitchFamily="18" charset="0"/>
                <a:cs typeface="Times New Roman" panose="02020603050405020304" pitchFamily="18" charset="0"/>
              </a:rPr>
              <a:t>:</a:t>
            </a:r>
            <a:endParaRPr lang="ru-RU" sz="3400" dirty="0">
              <a:latin typeface="Times New Roman" panose="02020603050405020304" pitchFamily="18" charset="0"/>
              <a:cs typeface="Times New Roman" panose="02020603050405020304" pitchFamily="18" charset="0"/>
            </a:endParaRPr>
          </a:p>
          <a:p>
            <a:pPr marL="0" indent="0">
              <a:buNone/>
            </a:pPr>
            <a:r>
              <a:rPr lang="kk-KZ" sz="3400" dirty="0" smtClean="0">
                <a:latin typeface="Times New Roman" panose="02020603050405020304" pitchFamily="18" charset="0"/>
                <a:cs typeface="Times New Roman" panose="02020603050405020304" pitchFamily="18" charset="0"/>
              </a:rPr>
              <a:t>	1</a:t>
            </a:r>
            <a:r>
              <a:rPr lang="kk-KZ" sz="3400" dirty="0">
                <a:latin typeface="Times New Roman" panose="02020603050405020304" pitchFamily="18" charset="0"/>
                <a:cs typeface="Times New Roman" panose="02020603050405020304" pitchFamily="18" charset="0"/>
              </a:rPr>
              <a:t>) Бағалау қызметі саласындағы нормативтік құқықтық актілерге сәйкес бағалау әдістерін дербес қолдануға құқылы;</a:t>
            </a:r>
            <a:endParaRPr lang="ru-RU" sz="3400" dirty="0">
              <a:latin typeface="Times New Roman" panose="02020603050405020304" pitchFamily="18" charset="0"/>
              <a:cs typeface="Times New Roman" panose="02020603050405020304" pitchFamily="18" charset="0"/>
            </a:endParaRPr>
          </a:p>
          <a:p>
            <a:pPr marL="0" indent="0">
              <a:buNone/>
            </a:pPr>
            <a:r>
              <a:rPr lang="kk-KZ" sz="3400" dirty="0" smtClean="0">
                <a:latin typeface="Times New Roman" panose="02020603050405020304" pitchFamily="18" charset="0"/>
                <a:cs typeface="Times New Roman" panose="02020603050405020304" pitchFamily="18" charset="0"/>
              </a:rPr>
              <a:t>	2</a:t>
            </a:r>
            <a:r>
              <a:rPr lang="kk-KZ" sz="3400" dirty="0">
                <a:latin typeface="Times New Roman" panose="02020603050405020304" pitchFamily="18" charset="0"/>
                <a:cs typeface="Times New Roman" panose="02020603050405020304" pitchFamily="18" charset="0"/>
              </a:rPr>
              <a:t>) бағалауды жүзеге асыру үшін қажетті құжаттамаға толық көлемде қол жеткізуді қамтамасыз етуді бағалауды жүргізу кезінде Тапсырыс берушіден талап етуге құқығы бар;</a:t>
            </a:r>
            <a:endParaRPr lang="ru-RU" sz="3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930639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476672"/>
            <a:ext cx="8147248" cy="5649491"/>
          </a:xfrm>
        </p:spPr>
        <p:txBody>
          <a:bodyPr>
            <a:noAutofit/>
          </a:bodyPr>
          <a:lstStyle/>
          <a:p>
            <a:pPr marL="0" indent="0" algn="just">
              <a:buNone/>
            </a:pPr>
            <a:r>
              <a:rPr lang="kk-KZ" sz="2400" dirty="0">
                <a:latin typeface="Times New Roman" panose="02020603050405020304" pitchFamily="18" charset="0"/>
                <a:cs typeface="Times New Roman" panose="02020603050405020304" pitchFamily="18" charset="0"/>
              </a:rPr>
              <a:t>3) Тапсырыс берушіден бағалауды жүзеге асыру үшін қажетті түсіндірмелер мен қосымша мәліметтер алуға құқылы;</a:t>
            </a:r>
            <a:endParaRPr lang="ru-RU" sz="2400" dirty="0">
              <a:latin typeface="Times New Roman" panose="02020603050405020304" pitchFamily="18" charset="0"/>
              <a:cs typeface="Times New Roman" panose="02020603050405020304" pitchFamily="18" charset="0"/>
            </a:endParaRPr>
          </a:p>
          <a:p>
            <a:pPr marL="0" indent="0" algn="just">
              <a:buNone/>
            </a:pPr>
            <a:r>
              <a:rPr lang="kk-KZ" sz="2400" dirty="0">
                <a:latin typeface="Times New Roman" panose="02020603050405020304" pitchFamily="18" charset="0"/>
                <a:cs typeface="Times New Roman" panose="02020603050405020304" pitchFamily="18" charset="0"/>
              </a:rPr>
              <a:t>4) қажет болуына қарай шарттық негізде өзге бағалаушыларды не басқа мамандарды бағалау жүргізуге қатысуға тартуға құқылы;</a:t>
            </a:r>
            <a:endParaRPr lang="ru-RU" sz="2400" dirty="0">
              <a:latin typeface="Times New Roman" panose="02020603050405020304" pitchFamily="18" charset="0"/>
              <a:cs typeface="Times New Roman" panose="02020603050405020304" pitchFamily="18" charset="0"/>
            </a:endParaRPr>
          </a:p>
          <a:p>
            <a:pPr marL="0" indent="0" algn="just">
              <a:buNone/>
            </a:pPr>
            <a:r>
              <a:rPr lang="kk-KZ" sz="2400" dirty="0">
                <a:latin typeface="Times New Roman" panose="02020603050405020304" pitchFamily="18" charset="0"/>
                <a:cs typeface="Times New Roman" panose="02020603050405020304" pitchFamily="18" charset="0"/>
              </a:rPr>
              <a:t>5) егер Тапсырыс беруші Шарттың талаптарын бұзса, бағалау объектісі туралы қажетті ақпарат беруді қамтамасыз етпесе, бағалау жүргізуден бас тартуға құқылы;</a:t>
            </a:r>
            <a:endParaRPr lang="ru-RU" sz="2400" dirty="0">
              <a:latin typeface="Times New Roman" panose="02020603050405020304" pitchFamily="18" charset="0"/>
              <a:cs typeface="Times New Roman" panose="02020603050405020304" pitchFamily="18" charset="0"/>
            </a:endParaRPr>
          </a:p>
          <a:p>
            <a:pPr marL="0" indent="0" algn="just">
              <a:buNone/>
            </a:pPr>
            <a:r>
              <a:rPr lang="kk-KZ" sz="2400" dirty="0">
                <a:latin typeface="Times New Roman" panose="02020603050405020304" pitchFamily="18" charset="0"/>
                <a:cs typeface="Times New Roman" panose="02020603050405020304" pitchFamily="18" charset="0"/>
              </a:rPr>
              <a:t>6) мемлекеттік құпияларды, коммерциялық және заңмен қорғалатын өзге де құпияны құрайтын мәліметтерді қоспағанда, үшінші тұлғалардан бағалау жүргізу үшін қажетті ақпаратты жазбаша немесе ауызша нысанда сұратуға құқылы.</a:t>
            </a:r>
            <a:endParaRPr lang="ru-RU" sz="2400" dirty="0">
              <a:latin typeface="Times New Roman" panose="02020603050405020304" pitchFamily="18" charset="0"/>
              <a:cs typeface="Times New Roman" panose="02020603050405020304" pitchFamily="18" charset="0"/>
            </a:endParaRPr>
          </a:p>
          <a:p>
            <a:pPr algn="just"/>
            <a:endParaRPr lang="ru-RU" sz="2400" dirty="0"/>
          </a:p>
        </p:txBody>
      </p:sp>
    </p:spTree>
    <p:extLst>
      <p:ext uri="{BB962C8B-B14F-4D97-AF65-F5344CB8AC3E}">
        <p14:creationId xmlns:p14="http://schemas.microsoft.com/office/powerpoint/2010/main" val="1797146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5937523"/>
          </a:xfrm>
        </p:spPr>
        <p:txBody>
          <a:bodyPr>
            <a:normAutofit fontScale="70000" lnSpcReduction="20000"/>
          </a:bodyPr>
          <a:lstStyle/>
          <a:p>
            <a:pPr marL="0" indent="0">
              <a:buNone/>
            </a:pPr>
            <a:r>
              <a:rPr lang="kk-KZ" sz="3400" dirty="0">
                <a:latin typeface="Times New Roman" panose="02020603050405020304" pitchFamily="18" charset="0"/>
                <a:cs typeface="Times New Roman" panose="02020603050405020304" pitchFamily="18" charset="0"/>
              </a:rPr>
              <a:t>Егер көрсетілген ақпаратты беруден бас тарту бағалау нәтижелерінің сенімділігіне елеулі түрде әсер еткен жағдайда, бағалаушы мұны есепте көрсетеді.</a:t>
            </a:r>
            <a:endParaRPr lang="ru-RU" sz="3400" dirty="0">
              <a:latin typeface="Times New Roman" panose="02020603050405020304" pitchFamily="18" charset="0"/>
              <a:cs typeface="Times New Roman" panose="02020603050405020304" pitchFamily="18" charset="0"/>
            </a:endParaRPr>
          </a:p>
          <a:p>
            <a:pPr marL="0" indent="0">
              <a:buNone/>
            </a:pPr>
            <a:r>
              <a:rPr lang="kk-KZ" sz="3400" u="sng" dirty="0">
                <a:solidFill>
                  <a:srgbClr val="FF0000"/>
                </a:solidFill>
                <a:latin typeface="Times New Roman" panose="02020603050405020304" pitchFamily="18" charset="0"/>
                <a:cs typeface="Times New Roman" panose="02020603050405020304" pitchFamily="18" charset="0"/>
              </a:rPr>
              <a:t>Бағалаушы міндетті:</a:t>
            </a:r>
            <a:endParaRPr lang="ru-RU" sz="3400" u="sng" dirty="0">
              <a:solidFill>
                <a:srgbClr val="FF0000"/>
              </a:solidFill>
              <a:latin typeface="Times New Roman" panose="02020603050405020304" pitchFamily="18" charset="0"/>
              <a:cs typeface="Times New Roman" panose="02020603050405020304" pitchFamily="18" charset="0"/>
            </a:endParaRPr>
          </a:p>
          <a:p>
            <a:pPr marL="0" indent="0">
              <a:buNone/>
            </a:pPr>
            <a:r>
              <a:rPr lang="kk-KZ" sz="3400" dirty="0">
                <a:latin typeface="Times New Roman" panose="02020603050405020304" pitchFamily="18" charset="0"/>
                <a:cs typeface="Times New Roman" panose="02020603050405020304" pitchFamily="18" charset="0"/>
              </a:rPr>
              <a:t>1) бағалау қызметін жүзеге асыру кезінде осы Заңның, сондай-ақ Қазақстан Республикасының өзге де нормативтік құқықтық актілерінің талаптарын сақтауға міндетті;</a:t>
            </a:r>
            <a:endParaRPr lang="ru-RU" sz="3400" dirty="0">
              <a:latin typeface="Times New Roman" panose="02020603050405020304" pitchFamily="18" charset="0"/>
              <a:cs typeface="Times New Roman" panose="02020603050405020304" pitchFamily="18" charset="0"/>
            </a:endParaRPr>
          </a:p>
          <a:p>
            <a:pPr marL="0" indent="0">
              <a:buNone/>
            </a:pPr>
            <a:r>
              <a:rPr lang="kk-KZ" sz="3400" dirty="0">
                <a:latin typeface="Times New Roman" panose="02020603050405020304" pitchFamily="18" charset="0"/>
                <a:cs typeface="Times New Roman" panose="02020603050405020304" pitchFamily="18" charset="0"/>
              </a:rPr>
              <a:t>2) объективті бағалау жүргізуге кедергі келтіретін мән-жайлардың туындауы салдарынан бағалау жүргізуге өзінің қатыса алмайтыны туралы Тапсырыс берушіге хабарлауға міндетті;</a:t>
            </a:r>
            <a:endParaRPr lang="ru-RU" sz="3400" dirty="0">
              <a:latin typeface="Times New Roman" panose="02020603050405020304" pitchFamily="18" charset="0"/>
              <a:cs typeface="Times New Roman" panose="02020603050405020304" pitchFamily="18" charset="0"/>
            </a:endParaRPr>
          </a:p>
          <a:p>
            <a:pPr marL="0" indent="0">
              <a:buNone/>
            </a:pPr>
            <a:r>
              <a:rPr lang="kk-KZ" sz="3400" dirty="0">
                <a:latin typeface="Times New Roman" panose="02020603050405020304" pitchFamily="18" charset="0"/>
                <a:cs typeface="Times New Roman" panose="02020603050405020304" pitchFamily="18" charset="0"/>
              </a:rPr>
              <a:t>3) бағалау жүргізу барысында тапсырыс беруші мен үшінші тұлғалардан алынатын құжаттардың сақталуын және құпиялылығын қамтамасыз етуге міндетті;</a:t>
            </a:r>
            <a:endParaRPr lang="ru-RU" sz="3400" dirty="0">
              <a:latin typeface="Times New Roman" panose="02020603050405020304" pitchFamily="18" charset="0"/>
              <a:cs typeface="Times New Roman" panose="02020603050405020304" pitchFamily="18" charset="0"/>
            </a:endParaRPr>
          </a:p>
          <a:p>
            <a:pPr marL="0" indent="0">
              <a:buNone/>
            </a:pPr>
            <a:r>
              <a:rPr lang="kk-KZ" sz="3400" dirty="0">
                <a:latin typeface="Times New Roman" panose="02020603050405020304" pitchFamily="18" charset="0"/>
                <a:cs typeface="Times New Roman" panose="02020603050405020304" pitchFamily="18" charset="0"/>
              </a:rPr>
              <a:t>4) уәкілетті орган өкілінің және Тапсырыс берушінің талап етуі бойынша мүлікті бағалау жөніндегі қызметті жүзеге асыруға лицензия беруге міндетті;</a:t>
            </a:r>
            <a:endParaRPr lang="ru-RU" sz="3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537877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normAutofit fontScale="85000" lnSpcReduction="20000"/>
          </a:bodyPr>
          <a:lstStyle/>
          <a:p>
            <a:pPr marL="0" indent="0" algn="just">
              <a:buNone/>
            </a:pPr>
            <a:r>
              <a:rPr lang="kk-KZ" sz="3100" dirty="0">
                <a:latin typeface="Times New Roman" panose="02020603050405020304" pitchFamily="18" charset="0"/>
                <a:cs typeface="Times New Roman" panose="02020603050405020304" pitchFamily="18" charset="0"/>
              </a:rPr>
              <a:t>5) заңнамалық актілерде көзделген жағдайларды қоспағанда, бағалау жүргізу барысында тапсырыс берушіден және үшінші тұлғалардан алынған құпия ақпаратты жария етпеуге; ;</a:t>
            </a:r>
            <a:endParaRPr lang="ru-RU" sz="3100" dirty="0">
              <a:latin typeface="Times New Roman" panose="02020603050405020304" pitchFamily="18" charset="0"/>
              <a:cs typeface="Times New Roman" panose="02020603050405020304" pitchFamily="18" charset="0"/>
            </a:endParaRPr>
          </a:p>
          <a:p>
            <a:pPr marL="0" indent="0" algn="just">
              <a:buNone/>
            </a:pPr>
            <a:r>
              <a:rPr lang="kk-KZ" sz="3100" dirty="0">
                <a:latin typeface="Times New Roman" panose="02020603050405020304" pitchFamily="18" charset="0"/>
                <a:cs typeface="Times New Roman" panose="02020603050405020304" pitchFamily="18" charset="0"/>
              </a:rPr>
              <a:t>6) объектіні тікелей зерттеуді жүзеге асыруға және Тапсырыс берушіге бағалау туралы есеп беруге міндетті;</a:t>
            </a:r>
            <a:endParaRPr lang="ru-RU" sz="3100" dirty="0">
              <a:latin typeface="Times New Roman" panose="02020603050405020304" pitchFamily="18" charset="0"/>
              <a:cs typeface="Times New Roman" panose="02020603050405020304" pitchFamily="18" charset="0"/>
            </a:endParaRPr>
          </a:p>
          <a:p>
            <a:pPr marL="0" indent="0" algn="just">
              <a:buNone/>
            </a:pPr>
            <a:r>
              <a:rPr lang="kk-KZ" sz="3100" dirty="0">
                <a:latin typeface="Times New Roman" panose="02020603050405020304" pitchFamily="18" charset="0"/>
                <a:cs typeface="Times New Roman" panose="02020603050405020304" pitchFamily="18" charset="0"/>
              </a:rPr>
              <a:t>7) хронологиялық тәртіппен бағалау жүргізуге шарттардың нөмірленуін көрсете отырып, бағалау жүргізу есептерінің кітабын жүргізуге міндетті;</a:t>
            </a:r>
            <a:endParaRPr lang="ru-RU" sz="3100" dirty="0">
              <a:latin typeface="Times New Roman" panose="02020603050405020304" pitchFamily="18" charset="0"/>
              <a:cs typeface="Times New Roman" panose="02020603050405020304" pitchFamily="18" charset="0"/>
            </a:endParaRPr>
          </a:p>
          <a:p>
            <a:pPr marL="0" indent="0" algn="just">
              <a:buNone/>
            </a:pPr>
            <a:r>
              <a:rPr lang="kk-KZ" sz="3100" dirty="0">
                <a:latin typeface="Times New Roman" panose="02020603050405020304" pitchFamily="18" charset="0"/>
                <a:cs typeface="Times New Roman" panose="02020603050405020304" pitchFamily="18" charset="0"/>
              </a:rPr>
              <a:t>8) бағалау туралы жасалған есептерді </a:t>
            </a:r>
            <a:r>
              <a:rPr lang="kk-KZ" sz="3100" dirty="0">
                <a:solidFill>
                  <a:srgbClr val="FF0000"/>
                </a:solidFill>
                <a:latin typeface="Times New Roman" panose="02020603050405020304" pitchFamily="18" charset="0"/>
                <a:cs typeface="Times New Roman" panose="02020603050405020304" pitchFamily="18" charset="0"/>
              </a:rPr>
              <a:t>5 жыл</a:t>
            </a:r>
            <a:r>
              <a:rPr lang="kk-KZ" sz="3100" dirty="0">
                <a:latin typeface="Times New Roman" panose="02020603050405020304" pitchFamily="18" charset="0"/>
                <a:cs typeface="Times New Roman" panose="02020603050405020304" pitchFamily="18" charset="0"/>
              </a:rPr>
              <a:t> бойы сақтауға міндетті;</a:t>
            </a:r>
            <a:endParaRPr lang="ru-RU" sz="3100" dirty="0">
              <a:latin typeface="Times New Roman" panose="02020603050405020304" pitchFamily="18" charset="0"/>
              <a:cs typeface="Times New Roman" panose="02020603050405020304" pitchFamily="18" charset="0"/>
            </a:endParaRPr>
          </a:p>
          <a:p>
            <a:pPr marL="0" indent="0" algn="just">
              <a:buNone/>
            </a:pPr>
            <a:r>
              <a:rPr lang="kk-KZ" sz="3100" dirty="0">
                <a:latin typeface="Times New Roman" panose="02020603050405020304" pitchFamily="18" charset="0"/>
                <a:cs typeface="Times New Roman" panose="02020603050405020304" pitchFamily="18" charset="0"/>
              </a:rPr>
              <a:t>9) Қазақстан Республикасының заңнамалық актілерінде көзделген жағдайларда мемлекеттік органдарға бағалау туралы сақталатын есептердің көшірмелерін немесе олардың заңды талап етуі бойынша ақпарат беруге міндетті.</a:t>
            </a:r>
            <a:endParaRPr lang="ru-RU" sz="31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750002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normAutofit fontScale="77500" lnSpcReduction="20000"/>
          </a:bodyPr>
          <a:lstStyle/>
          <a:p>
            <a:pPr marL="0" indent="0" algn="just">
              <a:buNone/>
            </a:pPr>
            <a:r>
              <a:rPr lang="kk-KZ" sz="3100" dirty="0" smtClean="0">
                <a:latin typeface="Times New Roman" panose="02020603050405020304" pitchFamily="18" charset="0"/>
                <a:cs typeface="Times New Roman" panose="02020603050405020304" pitchFamily="18" charset="0"/>
              </a:rPr>
              <a:t>	Бағалаушы </a:t>
            </a:r>
            <a:r>
              <a:rPr lang="kk-KZ" sz="3100" dirty="0">
                <a:latin typeface="Times New Roman" panose="02020603050405020304" pitchFamily="18" charset="0"/>
                <a:cs typeface="Times New Roman" panose="02020603050405020304" pitchFamily="18" charset="0"/>
              </a:rPr>
              <a:t>бағалау қызметі саласындағы нормативтік құқықтық актілердің талаптарын бұзғаны, мемлекеттік құпияларды немесе коммерциялық құпияны құрайтын мәліметтерді жария еткені, бағалаудың анық еместігі; бағалау жүргізу үшін өзіне берілетін құжаттар мен басқа да ақпараттың сақталуы мен тұтастығы, </a:t>
            </a:r>
            <a:endParaRPr lang="kk-KZ" sz="3100" dirty="0" smtClean="0">
              <a:latin typeface="Times New Roman" panose="02020603050405020304" pitchFamily="18" charset="0"/>
              <a:cs typeface="Times New Roman" panose="02020603050405020304" pitchFamily="18" charset="0"/>
            </a:endParaRPr>
          </a:p>
          <a:p>
            <a:pPr marL="0" indent="0" algn="just">
              <a:buNone/>
            </a:pPr>
            <a:r>
              <a:rPr lang="kk-KZ" sz="3100" dirty="0" smtClean="0">
                <a:latin typeface="Times New Roman" panose="02020603050405020304" pitchFamily="18" charset="0"/>
                <a:cs typeface="Times New Roman" panose="02020603050405020304" pitchFamily="18" charset="0"/>
              </a:rPr>
              <a:t>Қазақстан </a:t>
            </a:r>
            <a:r>
              <a:rPr lang="kk-KZ" sz="3100" dirty="0">
                <a:latin typeface="Times New Roman" panose="02020603050405020304" pitchFamily="18" charset="0"/>
                <a:cs typeface="Times New Roman" panose="02020603050405020304" pitchFamily="18" charset="0"/>
              </a:rPr>
              <a:t>Республикасының заңнамалық актілерінде белгіленген жағдайларда мемлекеттік органдарға бағалау туралы есептердің немесе ақпараттың көшірмелерін ұсынбағаны үшін жауапты болады.</a:t>
            </a:r>
            <a:endParaRPr lang="ru-RU" sz="3100" dirty="0">
              <a:latin typeface="Times New Roman" panose="02020603050405020304" pitchFamily="18" charset="0"/>
              <a:cs typeface="Times New Roman" panose="02020603050405020304" pitchFamily="18" charset="0"/>
            </a:endParaRPr>
          </a:p>
          <a:p>
            <a:pPr marL="0" indent="0" algn="just">
              <a:buNone/>
            </a:pPr>
            <a:r>
              <a:rPr lang="kk-KZ" sz="3100" dirty="0" smtClean="0">
                <a:latin typeface="Times New Roman" panose="02020603050405020304" pitchFamily="18" charset="0"/>
                <a:cs typeface="Times New Roman" panose="02020603050405020304" pitchFamily="18" charset="0"/>
              </a:rPr>
              <a:t>	</a:t>
            </a:r>
            <a:r>
              <a:rPr lang="kk-KZ" sz="3100" dirty="0" smtClean="0">
                <a:solidFill>
                  <a:srgbClr val="FF0000"/>
                </a:solidFill>
                <a:latin typeface="Times New Roman" panose="02020603050405020304" pitchFamily="18" charset="0"/>
                <a:cs typeface="Times New Roman" panose="02020603050405020304" pitchFamily="18" charset="0"/>
              </a:rPr>
              <a:t>Тапсырыс </a:t>
            </a:r>
            <a:r>
              <a:rPr lang="kk-KZ" sz="3100" dirty="0">
                <a:solidFill>
                  <a:srgbClr val="FF0000"/>
                </a:solidFill>
                <a:latin typeface="Times New Roman" panose="02020603050405020304" pitchFamily="18" charset="0"/>
                <a:cs typeface="Times New Roman" panose="02020603050405020304" pitchFamily="18" charset="0"/>
              </a:rPr>
              <a:t>беруші</a:t>
            </a:r>
            <a:r>
              <a:rPr lang="kk-KZ" sz="3100" dirty="0">
                <a:latin typeface="Times New Roman" panose="02020603050405020304" pitchFamily="18" charset="0"/>
                <a:cs typeface="Times New Roman" panose="02020603050405020304" pitchFamily="18" charset="0"/>
              </a:rPr>
              <a:t> бағалаушыдан бағалау жүргізуге қатысты заңнаманың талаптары туралы толық ақпарат алуға, бағалау туралы есеп пен бағалаушының тұжырымдары негізделетін нормативтік құқықтық актілермен танысуға, бағалаушыдан бағалау жүргізу әдістері туралы қажетті ақпарат алуға, ол </a:t>
            </a:r>
            <a:r>
              <a:rPr lang="kk-KZ" sz="3100" dirty="0">
                <a:solidFill>
                  <a:srgbClr val="FF0000"/>
                </a:solidFill>
                <a:latin typeface="Times New Roman" panose="02020603050405020304" pitchFamily="18" charset="0"/>
                <a:cs typeface="Times New Roman" panose="02020603050405020304" pitchFamily="18" charset="0"/>
              </a:rPr>
              <a:t>Шарт талаптарын</a:t>
            </a:r>
            <a:r>
              <a:rPr lang="kk-KZ" sz="3100" dirty="0">
                <a:latin typeface="Times New Roman" panose="02020603050405020304" pitchFamily="18" charset="0"/>
                <a:cs typeface="Times New Roman" panose="02020603050405020304" pitchFamily="18" charset="0"/>
              </a:rPr>
              <a:t> бұзған жағдайда бағалаушының қызметтерінен бас тартуға құқылы.</a:t>
            </a:r>
            <a:endParaRPr lang="ru-RU" sz="31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35039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332656"/>
            <a:ext cx="8219256" cy="5793507"/>
          </a:xfrm>
        </p:spPr>
        <p:txBody>
          <a:bodyPr>
            <a:normAutofit lnSpcReduction="10000"/>
          </a:bodyPr>
          <a:lstStyle/>
          <a:p>
            <a:pPr marL="0" indent="0" algn="just">
              <a:buNone/>
            </a:pPr>
            <a:r>
              <a:rPr lang="kk-KZ" sz="3000" dirty="0" smtClean="0">
                <a:latin typeface="Times New Roman" panose="02020603050405020304" pitchFamily="18" charset="0"/>
                <a:cs typeface="Times New Roman" panose="02020603050405020304" pitchFamily="18" charset="0"/>
              </a:rPr>
              <a:t>	Тапсырыс </a:t>
            </a:r>
            <a:r>
              <a:rPr lang="kk-KZ" sz="3000" dirty="0">
                <a:latin typeface="Times New Roman" panose="02020603050405020304" pitchFamily="18" charset="0"/>
                <a:cs typeface="Times New Roman" panose="02020603050405020304" pitchFamily="18" charset="0"/>
              </a:rPr>
              <a:t>беруші шартқа сәйкес бағалауды уақтылы және сапалы жүргізу үшін бағалаушыға жағдайлар жасауға, бағалаушыға бағалау жүргізу үшін қажетті құжаттаманы, толық және анық ақпаратты беруге, сондай-ақ қажетті түсіндірмелер беруге, бағалаушының бағалау объектісіне кіруін қамтамасыз етуге, егер бұл бағалаудың анықтығына теріс әсер ететін болса, бағалаушының қызметіне араласпауға, бағалаушының талабы бойынша бағалау жүргізу үшін қажетті ақпаратты алу үшін </a:t>
            </a:r>
            <a:r>
              <a:rPr lang="kk-KZ" sz="3000" u="sng" dirty="0">
                <a:solidFill>
                  <a:srgbClr val="FF0000"/>
                </a:solidFill>
                <a:latin typeface="Times New Roman" panose="02020603050405020304" pitchFamily="18" charset="0"/>
                <a:cs typeface="Times New Roman" panose="02020603050405020304" pitchFamily="18" charset="0"/>
              </a:rPr>
              <a:t>үшінші тұлғалардың атына</a:t>
            </a:r>
            <a:r>
              <a:rPr lang="kk-KZ" sz="3000" dirty="0">
                <a:latin typeface="Times New Roman" panose="02020603050405020304" pitchFamily="18" charset="0"/>
                <a:cs typeface="Times New Roman" panose="02020603050405020304" pitchFamily="18" charset="0"/>
              </a:rPr>
              <a:t> өз атынан жазбаша сұрау салуға міндетті.</a:t>
            </a:r>
            <a:endParaRPr lang="ru-RU" sz="3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564748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fontScale="70000" lnSpcReduction="20000"/>
          </a:bodyPr>
          <a:lstStyle/>
          <a:p>
            <a:pPr marL="0" indent="0" algn="just">
              <a:buNone/>
            </a:pPr>
            <a:r>
              <a:rPr lang="kk-KZ" sz="3400" dirty="0" smtClean="0">
                <a:latin typeface="Times New Roman" panose="02020603050405020304" pitchFamily="18" charset="0"/>
                <a:cs typeface="Times New Roman" panose="02020603050405020304" pitchFamily="18" charset="0"/>
              </a:rPr>
              <a:t>	</a:t>
            </a:r>
            <a:r>
              <a:rPr lang="kk-KZ" sz="3400" u="sng" dirty="0" smtClean="0">
                <a:solidFill>
                  <a:srgbClr val="FF0000"/>
                </a:solidFill>
                <a:latin typeface="Times New Roman" panose="02020603050405020304" pitchFamily="18" charset="0"/>
                <a:cs typeface="Times New Roman" panose="02020603050405020304" pitchFamily="18" charset="0"/>
              </a:rPr>
              <a:t>ҚР-да </a:t>
            </a:r>
            <a:r>
              <a:rPr lang="kk-KZ" sz="3400" u="sng" dirty="0">
                <a:solidFill>
                  <a:srgbClr val="FF0000"/>
                </a:solidFill>
                <a:latin typeface="Times New Roman" panose="02020603050405020304" pitchFamily="18" charset="0"/>
                <a:cs typeface="Times New Roman" panose="02020603050405020304" pitchFamily="18" charset="0"/>
              </a:rPr>
              <a:t>бағалау қызметі лицензияланады</a:t>
            </a:r>
            <a:r>
              <a:rPr lang="kk-KZ" sz="3400" dirty="0">
                <a:latin typeface="Times New Roman" panose="02020603050405020304" pitchFamily="18" charset="0"/>
                <a:cs typeface="Times New Roman" panose="02020603050405020304" pitchFamily="18" charset="0"/>
              </a:rPr>
              <a:t>. Мүлікті бағалау жөніндегі қызметті лицензиялау ережелерінде біліктілік талаптарын қоса алғанда, бағалау қызметін жүзеге асыру құқығына лицензиялар алудың барлық рәсімдері регламенттелген. Мүлікті бағалау жөніндегі қызметті жүзеге асыру құқығына арналған лицензияда лицензия иесі бағалауды жүзеге асыруға құқылы мүлік түрлері, атап айтқанда:</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a:latin typeface="Times New Roman" panose="02020603050405020304" pitchFamily="18" charset="0"/>
                <a:cs typeface="Times New Roman" panose="02020603050405020304" pitchFamily="18" charset="0"/>
              </a:rPr>
              <a:t>1) </a:t>
            </a:r>
            <a:r>
              <a:rPr lang="kk-KZ" sz="3400" dirty="0">
                <a:solidFill>
                  <a:srgbClr val="FF0000"/>
                </a:solidFill>
                <a:latin typeface="Times New Roman" panose="02020603050405020304" pitchFamily="18" charset="0"/>
                <a:cs typeface="Times New Roman" panose="02020603050405020304" pitchFamily="18" charset="0"/>
              </a:rPr>
              <a:t>мүлікті бағалау </a:t>
            </a:r>
            <a:r>
              <a:rPr lang="kk-KZ" sz="3400" dirty="0">
                <a:latin typeface="Times New Roman" panose="02020603050405020304" pitchFamily="18" charset="0"/>
                <a:cs typeface="Times New Roman" panose="02020603050405020304" pitchFamily="18" charset="0"/>
              </a:rPr>
              <a:t>(зияткерлік меншік объектілерін, материалдық емес активтердің құнын қоспағанда) – жылжымайтын мүлікті бағалау (мүліктік кешен ретінде кәсіпорынды қоспағанда), жылжымалы мүлікті бағалау (ақша мен бағалы қағаздарды қоспағанда)жүзеге асырылады;</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a:latin typeface="Times New Roman" panose="02020603050405020304" pitchFamily="18" charset="0"/>
                <a:cs typeface="Times New Roman" panose="02020603050405020304" pitchFamily="18" charset="0"/>
              </a:rPr>
              <a:t>2) </a:t>
            </a:r>
            <a:r>
              <a:rPr lang="kk-KZ" sz="3400" dirty="0">
                <a:solidFill>
                  <a:srgbClr val="FF0000"/>
                </a:solidFill>
                <a:latin typeface="Times New Roman" panose="02020603050405020304" pitchFamily="18" charset="0"/>
                <a:cs typeface="Times New Roman" panose="02020603050405020304" pitchFamily="18" charset="0"/>
              </a:rPr>
              <a:t>зияткерлік меншік объектілерін</a:t>
            </a:r>
            <a:r>
              <a:rPr lang="kk-KZ" sz="3400" dirty="0">
                <a:latin typeface="Times New Roman" panose="02020603050405020304" pitchFamily="18" charset="0"/>
                <a:cs typeface="Times New Roman" panose="02020603050405020304" pitchFamily="18" charset="0"/>
              </a:rPr>
              <a:t>, материалдық емес активтердің құнын бағалау - зияткерлік меншік құқығы объектілерін, материалдық емес активтердің құнын бағалау жүзеге асырылады.</a:t>
            </a:r>
            <a:endParaRPr lang="ru-RU" sz="3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957696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260648"/>
            <a:ext cx="8229600" cy="5865515"/>
          </a:xfrm>
        </p:spPr>
        <p:txBody>
          <a:bodyPr>
            <a:normAutofit fontScale="85000" lnSpcReduction="20000"/>
          </a:bodyPr>
          <a:lstStyle/>
          <a:p>
            <a:pPr marL="0" indent="0" algn="just">
              <a:buNone/>
            </a:pPr>
            <a:r>
              <a:rPr lang="kk-KZ" sz="3100" dirty="0">
                <a:solidFill>
                  <a:srgbClr val="FF0000"/>
                </a:solidFill>
                <a:latin typeface="Times New Roman" panose="02020603050405020304" pitchFamily="18" charset="0"/>
                <a:cs typeface="Times New Roman" panose="02020603050405020304" pitchFamily="18" charset="0"/>
              </a:rPr>
              <a:t>1) және 2)</a:t>
            </a:r>
            <a:r>
              <a:rPr lang="kk-KZ" sz="3100" dirty="0">
                <a:latin typeface="Times New Roman" panose="02020603050405020304" pitchFamily="18" charset="0"/>
                <a:cs typeface="Times New Roman" panose="02020603050405020304" pitchFamily="18" charset="0"/>
              </a:rPr>
              <a:t> - тармақтарға сәйкес мүліктің түрлері көрсетілген лицензия негізінде жылжымайтын мүлікті бағалау, жылжымалы мүлікті бағалау, заңды тұлғалардың бағалы қағаздарын, пайларын, жарғылық капиталдағы үлестерін (салымдарын) бағалау, зияткерлік меншік объектілерін, материалдық емес активтердің құнын бағалау, сондай-ақ кәсіпорынды мүліктік кешен ретінде бағалау жүзеге асырылады.</a:t>
            </a:r>
            <a:endParaRPr lang="ru-RU" sz="3100" dirty="0">
              <a:latin typeface="Times New Roman" panose="02020603050405020304" pitchFamily="18" charset="0"/>
              <a:cs typeface="Times New Roman" panose="02020603050405020304" pitchFamily="18" charset="0"/>
            </a:endParaRPr>
          </a:p>
          <a:p>
            <a:pPr marL="0" indent="0" algn="just">
              <a:buNone/>
            </a:pPr>
            <a:r>
              <a:rPr lang="kk-KZ" sz="3100" u="sng" dirty="0">
                <a:solidFill>
                  <a:srgbClr val="FF0000"/>
                </a:solidFill>
                <a:latin typeface="Times New Roman" panose="02020603050405020304" pitchFamily="18" charset="0"/>
                <a:cs typeface="Times New Roman" panose="02020603050405020304" pitchFamily="18" charset="0"/>
              </a:rPr>
              <a:t>Бағалау қызметі</a:t>
            </a:r>
            <a:r>
              <a:rPr lang="kk-KZ" sz="3100" dirty="0">
                <a:latin typeface="Times New Roman" panose="02020603050405020304" pitchFamily="18" charset="0"/>
                <a:cs typeface="Times New Roman" panose="02020603050405020304" pitchFamily="18" charset="0"/>
              </a:rPr>
              <a:t> үшін Қазақстан Республикасы Үкіметінің қаулысымен бекітілген "Бағалау қызметі субъектілерінің қолдануы міндетті бағалау стандарттарын" негізді пайдалану да өте маңызды.</a:t>
            </a:r>
            <a:endParaRPr lang="ru-RU" sz="3100" dirty="0">
              <a:latin typeface="Times New Roman" panose="02020603050405020304" pitchFamily="18" charset="0"/>
              <a:cs typeface="Times New Roman" panose="02020603050405020304" pitchFamily="18" charset="0"/>
            </a:endParaRPr>
          </a:p>
          <a:p>
            <a:pPr marL="0" indent="0" algn="just">
              <a:buNone/>
            </a:pPr>
            <a:r>
              <a:rPr lang="kk-KZ" sz="3100" dirty="0" smtClean="0">
                <a:latin typeface="Times New Roman" panose="02020603050405020304" pitchFamily="18" charset="0"/>
                <a:cs typeface="Times New Roman" panose="02020603050405020304" pitchFamily="18" charset="0"/>
              </a:rPr>
              <a:t>	Мүлікті </a:t>
            </a:r>
            <a:r>
              <a:rPr lang="kk-KZ" sz="3100" dirty="0">
                <a:latin typeface="Times New Roman" panose="02020603050405020304" pitchFamily="18" charset="0"/>
                <a:cs typeface="Times New Roman" panose="02020603050405020304" pitchFamily="18" charset="0"/>
              </a:rPr>
              <a:t>(зияткерлік меншік объектілерін, материалдық емес активтердің құнын қоспағанда)бағалау жөніндегі қызметті жүзеге асыру үшін жеке тұлғаларға қойылатын </a:t>
            </a:r>
            <a:r>
              <a:rPr lang="kk-KZ" sz="3100" dirty="0">
                <a:solidFill>
                  <a:srgbClr val="FF0000"/>
                </a:solidFill>
                <a:latin typeface="Times New Roman" panose="02020603050405020304" pitchFamily="18" charset="0"/>
                <a:cs typeface="Times New Roman" panose="02020603050405020304" pitchFamily="18" charset="0"/>
              </a:rPr>
              <a:t>біліктілік талаптары</a:t>
            </a:r>
            <a:r>
              <a:rPr lang="kk-KZ" sz="3100" dirty="0">
                <a:latin typeface="Times New Roman" panose="02020603050405020304" pitchFamily="18" charset="0"/>
                <a:cs typeface="Times New Roman" panose="02020603050405020304" pitchFamily="18" charset="0"/>
              </a:rPr>
              <a:t>:</a:t>
            </a:r>
            <a:endParaRPr lang="ru-RU" sz="31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509472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fontScale="70000" lnSpcReduction="20000"/>
          </a:bodyPr>
          <a:lstStyle/>
          <a:p>
            <a:pPr marL="0" indent="0" algn="just">
              <a:buNone/>
            </a:pPr>
            <a:r>
              <a:rPr lang="kk-KZ" sz="3400" dirty="0">
                <a:solidFill>
                  <a:srgbClr val="FF0000"/>
                </a:solidFill>
                <a:latin typeface="Times New Roman" panose="02020603050405020304" pitchFamily="18" charset="0"/>
                <a:cs typeface="Times New Roman" panose="02020603050405020304" pitchFamily="18" charset="0"/>
              </a:rPr>
              <a:t>1) "Бағалау" </a:t>
            </a:r>
            <a:r>
              <a:rPr lang="kk-KZ" sz="3400" dirty="0">
                <a:latin typeface="Times New Roman" panose="02020603050405020304" pitchFamily="18" charset="0"/>
                <a:cs typeface="Times New Roman" panose="02020603050405020304" pitchFamily="18" charset="0"/>
              </a:rPr>
              <a:t>мамандығы бойынша жоғары білімінің және (немесе) жоғары экономикалық немесе техникалық білімінің болуы;</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a:latin typeface="Times New Roman" panose="02020603050405020304" pitchFamily="18" charset="0"/>
                <a:cs typeface="Times New Roman" panose="02020603050405020304" pitchFamily="18" charset="0"/>
              </a:rPr>
              <a:t>2) </a:t>
            </a:r>
            <a:r>
              <a:rPr lang="kk-KZ" sz="3400" u="sng" dirty="0">
                <a:solidFill>
                  <a:srgbClr val="FF0000"/>
                </a:solidFill>
                <a:latin typeface="Times New Roman" panose="02020603050405020304" pitchFamily="18" charset="0"/>
                <a:cs typeface="Times New Roman" panose="02020603050405020304" pitchFamily="18" charset="0"/>
              </a:rPr>
              <a:t>жоғары экономикалық және (немесе)техникалық білімі </a:t>
            </a:r>
            <a:r>
              <a:rPr lang="kk-KZ" sz="3400" dirty="0">
                <a:latin typeface="Times New Roman" panose="02020603050405020304" pitchFamily="18" charset="0"/>
                <a:cs typeface="Times New Roman" panose="02020603050405020304" pitchFamily="18" charset="0"/>
              </a:rPr>
              <a:t>бар адамдар үшін мүлікті (зияткерлік меншік объектілерін, материалдық емес активтердің құнын қоспағанда) бағалау бойынша тағылымдамадан өту ұсынылады;</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a:latin typeface="Times New Roman" panose="02020603050405020304" pitchFamily="18" charset="0"/>
                <a:cs typeface="Times New Roman" panose="02020603050405020304" pitchFamily="18" charset="0"/>
              </a:rPr>
              <a:t>3) </a:t>
            </a:r>
            <a:r>
              <a:rPr lang="kk-KZ" sz="3400" u="sng" dirty="0">
                <a:solidFill>
                  <a:srgbClr val="FF0000"/>
                </a:solidFill>
                <a:latin typeface="Times New Roman" panose="02020603050405020304" pitchFamily="18" charset="0"/>
                <a:cs typeface="Times New Roman" panose="02020603050405020304" pitchFamily="18" charset="0"/>
              </a:rPr>
              <a:t>бағалау қызметі</a:t>
            </a:r>
            <a:r>
              <a:rPr lang="kk-KZ" sz="3400" dirty="0">
                <a:latin typeface="Times New Roman" panose="02020603050405020304" pitchFamily="18" charset="0"/>
                <a:cs typeface="Times New Roman" panose="02020603050405020304" pitchFamily="18" charset="0"/>
              </a:rPr>
              <a:t> жөніндегі біліктілік комиссиясында біліктілік емтиханынан өту.</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smtClean="0">
                <a:latin typeface="Times New Roman" panose="02020603050405020304" pitchFamily="18" charset="0"/>
                <a:cs typeface="Times New Roman" panose="02020603050405020304" pitchFamily="18" charset="0"/>
              </a:rPr>
              <a:t>	Заңды </a:t>
            </a:r>
            <a:r>
              <a:rPr lang="kk-KZ" sz="3400" dirty="0">
                <a:latin typeface="Times New Roman" panose="02020603050405020304" pitchFamily="18" charset="0"/>
                <a:cs typeface="Times New Roman" panose="02020603050405020304" pitchFamily="18" charset="0"/>
              </a:rPr>
              <a:t>тұлға штатында заңды тұлғаның директорын қоса алғанда, мүлікті (зияткерлік меншік объектілерін, материалдық емес активтердің құнын қоспағанда) бағалау жөніндегі қызметті жүзеге асыруға лицензиясы бар кемінде екі қызметкер болған кезде мүлікті (зияткерлік меншік объектілерін, материалдық емес активтердің құнын қоспағанда) бағалау жөніндегі қызметті жүзеге асыруға </a:t>
            </a:r>
            <a:r>
              <a:rPr lang="kk-KZ" sz="3400" dirty="0">
                <a:solidFill>
                  <a:srgbClr val="FF0000"/>
                </a:solidFill>
                <a:latin typeface="Times New Roman" panose="02020603050405020304" pitchFamily="18" charset="0"/>
                <a:cs typeface="Times New Roman" panose="02020603050405020304" pitchFamily="18" charset="0"/>
              </a:rPr>
              <a:t>лицензия</a:t>
            </a:r>
            <a:r>
              <a:rPr lang="kk-KZ" sz="3400" dirty="0">
                <a:latin typeface="Times New Roman" panose="02020603050405020304" pitchFamily="18" charset="0"/>
                <a:cs typeface="Times New Roman" panose="02020603050405020304" pitchFamily="18" charset="0"/>
              </a:rPr>
              <a:t> алады.</a:t>
            </a:r>
            <a:endParaRPr lang="ru-RU" sz="3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28168426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25</TotalTime>
  <Words>663</Words>
  <Application>Microsoft Office PowerPoint</Application>
  <PresentationFormat>Экран (4:3)</PresentationFormat>
  <Paragraphs>88</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Бумажная</vt:lpstr>
      <vt:lpstr>Дәріс 3</vt:lpstr>
      <vt:lpstr>         Бағалау қызметі деп бағалау объектілерінің нарықтық немесе өзге құнын – бәсекелестік жағдайында бағалау объектісі ашық нарықта иеліктен шығарылуы мүмкін неғұрлым ықтимал бағаны белгілеуге бағытталған бағалау қызметі субъектілерінің қызметі түсініледі.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3</dc:title>
  <dc:creator>Асем Сагидолдина</dc:creator>
  <cp:lastModifiedBy>Асем Сагидолдина</cp:lastModifiedBy>
  <cp:revision>3</cp:revision>
  <dcterms:created xsi:type="dcterms:W3CDTF">2021-11-22T03:59:05Z</dcterms:created>
  <dcterms:modified xsi:type="dcterms:W3CDTF">2021-11-22T04:24:34Z</dcterms:modified>
</cp:coreProperties>
</file>